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13" r:id="rId3"/>
    <p:sldId id="279" r:id="rId4"/>
    <p:sldId id="314" r:id="rId5"/>
    <p:sldId id="362" r:id="rId6"/>
    <p:sldId id="333" r:id="rId7"/>
    <p:sldId id="334" r:id="rId8"/>
    <p:sldId id="281" r:id="rId9"/>
    <p:sldId id="337" r:id="rId10"/>
    <p:sldId id="341" r:id="rId11"/>
    <p:sldId id="342" r:id="rId12"/>
    <p:sldId id="344" r:id="rId13"/>
    <p:sldId id="347" r:id="rId14"/>
    <p:sldId id="351" r:id="rId15"/>
    <p:sldId id="259" r:id="rId16"/>
    <p:sldId id="360" r:id="rId17"/>
    <p:sldId id="355" r:id="rId18"/>
    <p:sldId id="285" r:id="rId19"/>
    <p:sldId id="287" r:id="rId20"/>
    <p:sldId id="274" r:id="rId21"/>
    <p:sldId id="369" r:id="rId22"/>
    <p:sldId id="370" r:id="rId23"/>
    <p:sldId id="368" r:id="rId24"/>
    <p:sldId id="288" r:id="rId25"/>
    <p:sldId id="289" r:id="rId26"/>
    <p:sldId id="365" r:id="rId27"/>
  </p:sldIdLst>
  <p:sldSz cx="9144000" cy="6858000" type="screen4x3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2605" autoAdjust="0"/>
  </p:normalViewPr>
  <p:slideViewPr>
    <p:cSldViewPr>
      <p:cViewPr>
        <p:scale>
          <a:sx n="89" d="100"/>
          <a:sy n="89" d="100"/>
        </p:scale>
        <p:origin x="810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iotech\Desktop\GRAPH\CMOfinalgraph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5.bin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6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'C:\Users\Biotech\Desktop\GRAPH\[Mungbean Graph.xlsx]fw shoots'!$B$58</c:f>
              <c:strCache>
                <c:ptCount val="1"/>
                <c:pt idx="0">
                  <c:v>NO VAM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'C:\Users\Biotech\Desktop\GRAPH\[Mungbean Graph.xlsx]fw shoots'!$A$59:$A$68</c:f>
              <c:strCache>
                <c:ptCount val="10"/>
                <c:pt idx="0">
                  <c:v>control</c:v>
                </c:pt>
                <c:pt idx="1">
                  <c:v>T1B4</c:v>
                </c:pt>
                <c:pt idx="2">
                  <c:v>T1B4+T2M10</c:v>
                </c:pt>
                <c:pt idx="3">
                  <c:v>T1B4+T2M6</c:v>
                </c:pt>
                <c:pt idx="4">
                  <c:v>T1B7</c:v>
                </c:pt>
                <c:pt idx="5">
                  <c:v>T1B7+T2M10</c:v>
                </c:pt>
                <c:pt idx="6">
                  <c:v>T1B7+T2M6</c:v>
                </c:pt>
                <c:pt idx="7">
                  <c:v>T1B8</c:v>
                </c:pt>
                <c:pt idx="8">
                  <c:v>T1B8+T2M10</c:v>
                </c:pt>
                <c:pt idx="9">
                  <c:v>T1B8+T2M6</c:v>
                </c:pt>
              </c:strCache>
            </c:strRef>
          </c:cat>
          <c:val>
            <c:numRef>
              <c:f>'C:\Users\Biotech\Desktop\GRAPH\[Mungbean Graph.xlsx]fw shoots'!$B$59:$B$68</c:f>
              <c:numCache>
                <c:formatCode>General</c:formatCode>
                <c:ptCount val="10"/>
                <c:pt idx="0">
                  <c:v>3.7</c:v>
                </c:pt>
                <c:pt idx="1">
                  <c:v>3.74</c:v>
                </c:pt>
                <c:pt idx="2">
                  <c:v>3.74</c:v>
                </c:pt>
                <c:pt idx="3">
                  <c:v>4.63</c:v>
                </c:pt>
                <c:pt idx="4">
                  <c:v>4.76</c:v>
                </c:pt>
                <c:pt idx="5">
                  <c:v>4.0199999999999996</c:v>
                </c:pt>
                <c:pt idx="6">
                  <c:v>5</c:v>
                </c:pt>
                <c:pt idx="7">
                  <c:v>2.23</c:v>
                </c:pt>
                <c:pt idx="8">
                  <c:v>3.82</c:v>
                </c:pt>
                <c:pt idx="9">
                  <c:v>3.08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9D-4431-A230-E17A42842448}"/>
            </c:ext>
          </c:extLst>
        </c:ser>
        <c:ser>
          <c:idx val="1"/>
          <c:order val="1"/>
          <c:tx>
            <c:strRef>
              <c:f>'C:\Users\Biotech\Desktop\GRAPH\[Mungbean Graph.xlsx]fw shoots'!$C$58</c:f>
              <c:strCache>
                <c:ptCount val="1"/>
                <c:pt idx="0">
                  <c:v>WITH VAM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'C:\Users\Biotech\Desktop\GRAPH\[Mungbean Graph.xlsx]fw shoots'!$A$59:$A$68</c:f>
              <c:strCache>
                <c:ptCount val="10"/>
                <c:pt idx="0">
                  <c:v>control</c:v>
                </c:pt>
                <c:pt idx="1">
                  <c:v>T1B4</c:v>
                </c:pt>
                <c:pt idx="2">
                  <c:v>T1B4+T2M10</c:v>
                </c:pt>
                <c:pt idx="3">
                  <c:v>T1B4+T2M6</c:v>
                </c:pt>
                <c:pt idx="4">
                  <c:v>T1B7</c:v>
                </c:pt>
                <c:pt idx="5">
                  <c:v>T1B7+T2M10</c:v>
                </c:pt>
                <c:pt idx="6">
                  <c:v>T1B7+T2M6</c:v>
                </c:pt>
                <c:pt idx="7">
                  <c:v>T1B8</c:v>
                </c:pt>
                <c:pt idx="8">
                  <c:v>T1B8+T2M10</c:v>
                </c:pt>
                <c:pt idx="9">
                  <c:v>T1B8+T2M6</c:v>
                </c:pt>
              </c:strCache>
            </c:strRef>
          </c:cat>
          <c:val>
            <c:numRef>
              <c:f>'C:\Users\Biotech\Desktop\GRAPH\[Mungbean Graph.xlsx]fw shoots'!$C$59:$C$68</c:f>
              <c:numCache>
                <c:formatCode>General</c:formatCode>
                <c:ptCount val="10"/>
                <c:pt idx="0">
                  <c:v>4.33</c:v>
                </c:pt>
                <c:pt idx="1">
                  <c:v>3.83</c:v>
                </c:pt>
                <c:pt idx="2">
                  <c:v>4.18</c:v>
                </c:pt>
                <c:pt idx="3">
                  <c:v>5.03</c:v>
                </c:pt>
                <c:pt idx="4">
                  <c:v>5.33</c:v>
                </c:pt>
                <c:pt idx="5">
                  <c:v>4.9400000000000004</c:v>
                </c:pt>
                <c:pt idx="6">
                  <c:v>5.39</c:v>
                </c:pt>
                <c:pt idx="7">
                  <c:v>4.34</c:v>
                </c:pt>
                <c:pt idx="8">
                  <c:v>5.8</c:v>
                </c:pt>
                <c:pt idx="9">
                  <c:v>4.84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9D-4431-A230-E17A428424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534088"/>
        <c:axId val="226534480"/>
      </c:barChart>
      <c:catAx>
        <c:axId val="226534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Treatments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26534480"/>
        <c:crosses val="autoZero"/>
        <c:auto val="1"/>
        <c:lblAlgn val="ctr"/>
        <c:lblOffset val="100"/>
        <c:noMultiLvlLbl val="0"/>
      </c:catAx>
      <c:valAx>
        <c:axId val="2265344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Fresh Weight (g)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2653408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solidFill>
        <a:sysClr val="windowText" lastClr="000000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'C:\Users\Biotech\Desktop\GRAPH\[Corn Graph.xlsx]ow shoots'!$B$59</c:f>
              <c:strCache>
                <c:ptCount val="1"/>
                <c:pt idx="0">
                  <c:v>NO VAM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'C:\Users\Biotech\Desktop\GRAPH\[Corn Graph.xlsx]ow shoots'!$A$60:$A$69</c:f>
              <c:strCache>
                <c:ptCount val="10"/>
                <c:pt idx="0">
                  <c:v>control</c:v>
                </c:pt>
                <c:pt idx="1">
                  <c:v>T2B2</c:v>
                </c:pt>
                <c:pt idx="2">
                  <c:v>T2B2+T2M10</c:v>
                </c:pt>
                <c:pt idx="3">
                  <c:v>T2B2+T2M6</c:v>
                </c:pt>
                <c:pt idx="4">
                  <c:v>T2B6</c:v>
                </c:pt>
                <c:pt idx="5">
                  <c:v>T2B6+T2M10</c:v>
                </c:pt>
                <c:pt idx="6">
                  <c:v>T2B6+T2M6</c:v>
                </c:pt>
                <c:pt idx="7">
                  <c:v>T2B8</c:v>
                </c:pt>
                <c:pt idx="8">
                  <c:v>T2B8+T2M10</c:v>
                </c:pt>
                <c:pt idx="9">
                  <c:v>T2B8+T2M6</c:v>
                </c:pt>
              </c:strCache>
            </c:strRef>
          </c:cat>
          <c:val>
            <c:numRef>
              <c:f>'C:\Users\Biotech\Desktop\GRAPH\[Corn Graph.xlsx]ow shoots'!$B$60:$B$69</c:f>
              <c:numCache>
                <c:formatCode>General</c:formatCode>
                <c:ptCount val="10"/>
                <c:pt idx="0">
                  <c:v>2.85</c:v>
                </c:pt>
                <c:pt idx="1">
                  <c:v>5.3</c:v>
                </c:pt>
                <c:pt idx="2">
                  <c:v>4.166666666666667</c:v>
                </c:pt>
                <c:pt idx="3">
                  <c:v>5.3666666666666671</c:v>
                </c:pt>
                <c:pt idx="4">
                  <c:v>3.1666666666666665</c:v>
                </c:pt>
                <c:pt idx="5">
                  <c:v>3.83</c:v>
                </c:pt>
                <c:pt idx="6">
                  <c:v>6.7333333333333343</c:v>
                </c:pt>
                <c:pt idx="7">
                  <c:v>4.8</c:v>
                </c:pt>
                <c:pt idx="8">
                  <c:v>3.2</c:v>
                </c:pt>
                <c:pt idx="9">
                  <c:v>5.67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49-4FF5-BE28-849E148990D2}"/>
            </c:ext>
          </c:extLst>
        </c:ser>
        <c:ser>
          <c:idx val="1"/>
          <c:order val="1"/>
          <c:tx>
            <c:strRef>
              <c:f>'C:\Users\Biotech\Desktop\GRAPH\[Corn Graph.xlsx]ow shoots'!$C$59</c:f>
              <c:strCache>
                <c:ptCount val="1"/>
                <c:pt idx="0">
                  <c:v>VAM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'C:\Users\Biotech\Desktop\GRAPH\[Corn Graph.xlsx]ow shoots'!$A$60:$A$69</c:f>
              <c:strCache>
                <c:ptCount val="10"/>
                <c:pt idx="0">
                  <c:v>control</c:v>
                </c:pt>
                <c:pt idx="1">
                  <c:v>T2B2</c:v>
                </c:pt>
                <c:pt idx="2">
                  <c:v>T2B2+T2M10</c:v>
                </c:pt>
                <c:pt idx="3">
                  <c:v>T2B2+T2M6</c:v>
                </c:pt>
                <c:pt idx="4">
                  <c:v>T2B6</c:v>
                </c:pt>
                <c:pt idx="5">
                  <c:v>T2B6+T2M10</c:v>
                </c:pt>
                <c:pt idx="6">
                  <c:v>T2B6+T2M6</c:v>
                </c:pt>
                <c:pt idx="7">
                  <c:v>T2B8</c:v>
                </c:pt>
                <c:pt idx="8">
                  <c:v>T2B8+T2M10</c:v>
                </c:pt>
                <c:pt idx="9">
                  <c:v>T2B8+T2M6</c:v>
                </c:pt>
              </c:strCache>
            </c:strRef>
          </c:cat>
          <c:val>
            <c:numRef>
              <c:f>'C:\Users\Biotech\Desktop\GRAPH\[Corn Graph.xlsx]ow shoots'!$C$60:$C$69</c:f>
              <c:numCache>
                <c:formatCode>General</c:formatCode>
                <c:ptCount val="10"/>
                <c:pt idx="0">
                  <c:v>5.1000000000000005</c:v>
                </c:pt>
                <c:pt idx="1">
                  <c:v>5.57</c:v>
                </c:pt>
                <c:pt idx="2">
                  <c:v>6.07</c:v>
                </c:pt>
                <c:pt idx="3">
                  <c:v>5.6</c:v>
                </c:pt>
                <c:pt idx="4">
                  <c:v>5.17</c:v>
                </c:pt>
                <c:pt idx="5">
                  <c:v>4.9000000000000004</c:v>
                </c:pt>
                <c:pt idx="6">
                  <c:v>8.1999999999999993</c:v>
                </c:pt>
                <c:pt idx="7">
                  <c:v>5.0999999999999996</c:v>
                </c:pt>
                <c:pt idx="8">
                  <c:v>4.57</c:v>
                </c:pt>
                <c:pt idx="9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49-4FF5-BE28-849E148990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535264"/>
        <c:axId val="226535656"/>
      </c:barChart>
      <c:catAx>
        <c:axId val="2265352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dirty="0"/>
                  <a:t>Treatment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solidFill>
                  <a:schemeClr val="tx1">
                    <a:lumMod val="50000"/>
                  </a:schemeClr>
                </a:solidFill>
              </a:defRPr>
            </a:pPr>
            <a:endParaRPr lang="en-US"/>
          </a:p>
        </c:txPr>
        <c:crossAx val="226535656"/>
        <c:crosses val="autoZero"/>
        <c:auto val="1"/>
        <c:lblAlgn val="ctr"/>
        <c:lblOffset val="100"/>
        <c:noMultiLvlLbl val="0"/>
      </c:catAx>
      <c:valAx>
        <c:axId val="2265356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Dry weight (g)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2653526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en-US"/>
          </a:p>
        </c:txPr>
      </c:legendEntry>
      <c:layout/>
      <c:overlay val="0"/>
    </c:legend>
    <c:plotVisOnly val="1"/>
    <c:dispBlanksAs val="gap"/>
    <c:showDLblsOverMax val="0"/>
  </c:chart>
  <c:spPr>
    <a:solidFill>
      <a:schemeClr val="bg1"/>
    </a:solidFill>
    <a:ln>
      <a:solidFill>
        <a:sysClr val="windowText" lastClr="000000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'C:\Users\Biotech\Desktop\GRAPH\[OKRA.xls]GRAPHS'!$AF$44</c:f>
              <c:strCache>
                <c:ptCount val="1"/>
                <c:pt idx="0">
                  <c:v>NO VAM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'C:\Users\Biotech\Desktop\GRAPH\[OKRA.xls]GRAPHS'!$AE$45:$AE$54</c:f>
              <c:strCache>
                <c:ptCount val="10"/>
                <c:pt idx="0">
                  <c:v>control</c:v>
                </c:pt>
                <c:pt idx="1">
                  <c:v>T2B2</c:v>
                </c:pt>
                <c:pt idx="2">
                  <c:v>T2B2+T2M10</c:v>
                </c:pt>
                <c:pt idx="3">
                  <c:v>T2B2+T2M6</c:v>
                </c:pt>
                <c:pt idx="4">
                  <c:v>T2B6</c:v>
                </c:pt>
                <c:pt idx="5">
                  <c:v>T2B6+T2M10</c:v>
                </c:pt>
                <c:pt idx="6">
                  <c:v>T2B6+T2M6</c:v>
                </c:pt>
                <c:pt idx="7">
                  <c:v>T2B8</c:v>
                </c:pt>
                <c:pt idx="8">
                  <c:v>T2B8+T2M10</c:v>
                </c:pt>
                <c:pt idx="9">
                  <c:v>T2B8+T2M6</c:v>
                </c:pt>
              </c:strCache>
            </c:strRef>
          </c:cat>
          <c:val>
            <c:numRef>
              <c:f>'C:\Users\Biotech\Desktop\GRAPH\[OKRA.xls]GRAPHS'!$AF$45:$AF$54</c:f>
              <c:numCache>
                <c:formatCode>General</c:formatCode>
                <c:ptCount val="10"/>
                <c:pt idx="0">
                  <c:v>1.1000000000000001</c:v>
                </c:pt>
                <c:pt idx="1">
                  <c:v>2.13</c:v>
                </c:pt>
                <c:pt idx="2">
                  <c:v>3.23</c:v>
                </c:pt>
                <c:pt idx="3">
                  <c:v>2.63</c:v>
                </c:pt>
                <c:pt idx="4">
                  <c:v>2.37</c:v>
                </c:pt>
                <c:pt idx="5">
                  <c:v>2.4700000000000002</c:v>
                </c:pt>
                <c:pt idx="6">
                  <c:v>2.9</c:v>
                </c:pt>
                <c:pt idx="7">
                  <c:v>1.63</c:v>
                </c:pt>
                <c:pt idx="8">
                  <c:v>2.0699999999999998</c:v>
                </c:pt>
                <c:pt idx="9">
                  <c:v>2.5299999999999998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13-4D9A-9AFE-8DE4F4247565}"/>
            </c:ext>
          </c:extLst>
        </c:ser>
        <c:ser>
          <c:idx val="1"/>
          <c:order val="1"/>
          <c:tx>
            <c:strRef>
              <c:f>'C:\Users\Biotech\Desktop\GRAPH\[OKRA.xls]GRAPHS'!$AG$44</c:f>
              <c:strCache>
                <c:ptCount val="1"/>
                <c:pt idx="0">
                  <c:v>VAM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'C:\Users\Biotech\Desktop\GRAPH\[OKRA.xls]GRAPHS'!$AE$45:$AE$54</c:f>
              <c:strCache>
                <c:ptCount val="10"/>
                <c:pt idx="0">
                  <c:v>control</c:v>
                </c:pt>
                <c:pt idx="1">
                  <c:v>T2B2</c:v>
                </c:pt>
                <c:pt idx="2">
                  <c:v>T2B2+T2M10</c:v>
                </c:pt>
                <c:pt idx="3">
                  <c:v>T2B2+T2M6</c:v>
                </c:pt>
                <c:pt idx="4">
                  <c:v>T2B6</c:v>
                </c:pt>
                <c:pt idx="5">
                  <c:v>T2B6+T2M10</c:v>
                </c:pt>
                <c:pt idx="6">
                  <c:v>T2B6+T2M6</c:v>
                </c:pt>
                <c:pt idx="7">
                  <c:v>T2B8</c:v>
                </c:pt>
                <c:pt idx="8">
                  <c:v>T2B8+T2M10</c:v>
                </c:pt>
                <c:pt idx="9">
                  <c:v>T2B8+T2M6</c:v>
                </c:pt>
              </c:strCache>
            </c:strRef>
          </c:cat>
          <c:val>
            <c:numRef>
              <c:f>'C:\Users\Biotech\Desktop\GRAPH\[OKRA.xls]GRAPHS'!$AG$45:$AG$54</c:f>
              <c:numCache>
                <c:formatCode>General</c:formatCode>
                <c:ptCount val="10"/>
                <c:pt idx="0">
                  <c:v>1.33</c:v>
                </c:pt>
                <c:pt idx="1">
                  <c:v>3.4</c:v>
                </c:pt>
                <c:pt idx="2">
                  <c:v>3.37</c:v>
                </c:pt>
                <c:pt idx="3">
                  <c:v>3.03</c:v>
                </c:pt>
                <c:pt idx="4">
                  <c:v>2.7</c:v>
                </c:pt>
                <c:pt idx="5">
                  <c:v>2.93</c:v>
                </c:pt>
                <c:pt idx="6">
                  <c:v>2.97</c:v>
                </c:pt>
                <c:pt idx="7">
                  <c:v>1.7</c:v>
                </c:pt>
                <c:pt idx="8">
                  <c:v>3.23</c:v>
                </c:pt>
                <c:pt idx="9">
                  <c:v>2.93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13-4D9A-9AFE-8DE4F42475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530168"/>
        <c:axId val="226530560"/>
      </c:barChart>
      <c:catAx>
        <c:axId val="2265301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PH"/>
                  <a:t>Treatment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26530560"/>
        <c:crosses val="autoZero"/>
        <c:auto val="1"/>
        <c:lblAlgn val="ctr"/>
        <c:lblOffset val="100"/>
        <c:noMultiLvlLbl val="0"/>
      </c:catAx>
      <c:valAx>
        <c:axId val="2265305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PH" sz="1200"/>
                  <a:t>Oven-Dry Weight (g)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2653016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ln>
      <a:solidFill>
        <a:sysClr val="windowText" lastClr="000000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onionfw1a!$B$15</c:f>
              <c:strCache>
                <c:ptCount val="1"/>
                <c:pt idx="0">
                  <c:v>NO VAM</c:v>
                </c:pt>
              </c:strCache>
            </c:strRef>
          </c:tx>
          <c:invertIfNegative val="0"/>
          <c:errBars>
            <c:errBarType val="both"/>
            <c:errValType val="stdErr"/>
            <c:noEndCap val="0"/>
          </c:errBars>
          <c:cat>
            <c:strRef>
              <c:f>onionfw1a!$A$16:$A$20</c:f>
              <c:strCache>
                <c:ptCount val="5"/>
                <c:pt idx="0">
                  <c:v>control (+N+P)</c:v>
                </c:pt>
                <c:pt idx="1">
                  <c:v>T2B2</c:v>
                </c:pt>
                <c:pt idx="2">
                  <c:v>T2B2+T2M6</c:v>
                </c:pt>
                <c:pt idx="3">
                  <c:v>T2B2+T2M10</c:v>
                </c:pt>
                <c:pt idx="4">
                  <c:v>control (+N-P)</c:v>
                </c:pt>
              </c:strCache>
            </c:strRef>
          </c:cat>
          <c:val>
            <c:numRef>
              <c:f>onionfw1a!$B$16:$B$20</c:f>
              <c:numCache>
                <c:formatCode>General</c:formatCode>
                <c:ptCount val="5"/>
                <c:pt idx="0">
                  <c:v>0.14000000000000001</c:v>
                </c:pt>
                <c:pt idx="1">
                  <c:v>1.893333333</c:v>
                </c:pt>
                <c:pt idx="2">
                  <c:v>0.796666667</c:v>
                </c:pt>
                <c:pt idx="3">
                  <c:v>0.32</c:v>
                </c:pt>
                <c:pt idx="4">
                  <c:v>7.6666666999999994E-2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86-4B14-BCA6-715200991500}"/>
            </c:ext>
          </c:extLst>
        </c:ser>
        <c:ser>
          <c:idx val="1"/>
          <c:order val="1"/>
          <c:tx>
            <c:strRef>
              <c:f>onionfw1a!$C$15</c:f>
              <c:strCache>
                <c:ptCount val="1"/>
                <c:pt idx="0">
                  <c:v>WITH VAM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onionfw1a!$A$16:$A$20</c:f>
              <c:strCache>
                <c:ptCount val="5"/>
                <c:pt idx="0">
                  <c:v>control (+N+P)</c:v>
                </c:pt>
                <c:pt idx="1">
                  <c:v>T2B2</c:v>
                </c:pt>
                <c:pt idx="2">
                  <c:v>T2B2+T2M6</c:v>
                </c:pt>
                <c:pt idx="3">
                  <c:v>T2B2+T2M10</c:v>
                </c:pt>
                <c:pt idx="4">
                  <c:v>control (+N-P)</c:v>
                </c:pt>
              </c:strCache>
            </c:strRef>
          </c:cat>
          <c:val>
            <c:numRef>
              <c:f>onionfw1a!$C$16:$C$20</c:f>
              <c:numCache>
                <c:formatCode>General</c:formatCode>
                <c:ptCount val="5"/>
                <c:pt idx="0">
                  <c:v>3.556666667</c:v>
                </c:pt>
                <c:pt idx="1">
                  <c:v>4.7166666670000001</c:v>
                </c:pt>
                <c:pt idx="2">
                  <c:v>6.8833333330000004</c:v>
                </c:pt>
                <c:pt idx="3">
                  <c:v>5.09</c:v>
                </c:pt>
                <c:pt idx="4">
                  <c:v>0.233333333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86-4B14-BCA6-7152009915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536440"/>
        <c:axId val="226536832"/>
      </c:barChart>
      <c:catAx>
        <c:axId val="2265364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Treatments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226536832"/>
        <c:crosses val="autoZero"/>
        <c:auto val="1"/>
        <c:lblAlgn val="ctr"/>
        <c:lblOffset val="100"/>
        <c:noMultiLvlLbl val="0"/>
      </c:catAx>
      <c:valAx>
        <c:axId val="2265368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Fresh weight (g)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265364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fw2a!$B$14</c:f>
              <c:strCache>
                <c:ptCount val="1"/>
                <c:pt idx="0">
                  <c:v>NO VAM</c:v>
                </c:pt>
              </c:strCache>
            </c:strRef>
          </c:tx>
          <c:invertIfNegative val="0"/>
          <c:errBars>
            <c:errBarType val="both"/>
            <c:errValType val="stdErr"/>
            <c:noEndCap val="0"/>
          </c:errBars>
          <c:cat>
            <c:strRef>
              <c:f>fw2a!$A$15:$A$19</c:f>
              <c:strCache>
                <c:ptCount val="5"/>
                <c:pt idx="0">
                  <c:v>control (+N+P)</c:v>
                </c:pt>
                <c:pt idx="1">
                  <c:v>T2B6</c:v>
                </c:pt>
                <c:pt idx="2">
                  <c:v>T2B6+T2M6</c:v>
                </c:pt>
                <c:pt idx="3">
                  <c:v>T2B6+T2M10</c:v>
                </c:pt>
                <c:pt idx="4">
                  <c:v>control (+N-P)</c:v>
                </c:pt>
              </c:strCache>
            </c:strRef>
          </c:cat>
          <c:val>
            <c:numRef>
              <c:f>fw2a!$B$15:$B$19</c:f>
              <c:numCache>
                <c:formatCode>General</c:formatCode>
                <c:ptCount val="5"/>
                <c:pt idx="0">
                  <c:v>0.14000000000000001</c:v>
                </c:pt>
                <c:pt idx="1">
                  <c:v>3.3433333333333333</c:v>
                </c:pt>
                <c:pt idx="2">
                  <c:v>2.4166666666666665</c:v>
                </c:pt>
                <c:pt idx="3">
                  <c:v>2.1</c:v>
                </c:pt>
                <c:pt idx="4">
                  <c:v>7.6666666666666675E-2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97-4D29-996B-250D3120C379}"/>
            </c:ext>
          </c:extLst>
        </c:ser>
        <c:ser>
          <c:idx val="1"/>
          <c:order val="1"/>
          <c:tx>
            <c:strRef>
              <c:f>fw2a!$C$14</c:f>
              <c:strCache>
                <c:ptCount val="1"/>
                <c:pt idx="0">
                  <c:v>WITH VAM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fw2a!$A$15:$A$19</c:f>
              <c:strCache>
                <c:ptCount val="5"/>
                <c:pt idx="0">
                  <c:v>control (+N+P)</c:v>
                </c:pt>
                <c:pt idx="1">
                  <c:v>T2B6</c:v>
                </c:pt>
                <c:pt idx="2">
                  <c:v>T2B6+T2M6</c:v>
                </c:pt>
                <c:pt idx="3">
                  <c:v>T2B6+T2M10</c:v>
                </c:pt>
                <c:pt idx="4">
                  <c:v>control (+N-P)</c:v>
                </c:pt>
              </c:strCache>
            </c:strRef>
          </c:cat>
          <c:val>
            <c:numRef>
              <c:f>fw2a!$C$15:$C$19</c:f>
              <c:numCache>
                <c:formatCode>General</c:formatCode>
                <c:ptCount val="5"/>
                <c:pt idx="0">
                  <c:v>3.5566666666666666</c:v>
                </c:pt>
                <c:pt idx="1">
                  <c:v>7.09</c:v>
                </c:pt>
                <c:pt idx="2">
                  <c:v>8.8833333333333329</c:v>
                </c:pt>
                <c:pt idx="3">
                  <c:v>6.7166666666666659</c:v>
                </c:pt>
                <c:pt idx="4">
                  <c:v>0.23333333333333336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97-4D29-996B-250D3120C3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537616"/>
        <c:axId val="226538008"/>
      </c:barChart>
      <c:catAx>
        <c:axId val="2265376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Treatments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226538008"/>
        <c:crosses val="autoZero"/>
        <c:auto val="1"/>
        <c:lblAlgn val="ctr"/>
        <c:lblOffset val="100"/>
        <c:noMultiLvlLbl val="0"/>
      </c:catAx>
      <c:valAx>
        <c:axId val="2265380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Fresh weight (g)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265376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sfw3a!$B$14</c:f>
              <c:strCache>
                <c:ptCount val="1"/>
                <c:pt idx="0">
                  <c:v>NO VAM</c:v>
                </c:pt>
              </c:strCache>
            </c:strRef>
          </c:tx>
          <c:invertIfNegative val="0"/>
          <c:errBars>
            <c:errBarType val="both"/>
            <c:errValType val="stdErr"/>
            <c:noEndCap val="0"/>
          </c:errBars>
          <c:cat>
            <c:strRef>
              <c:f>sfw3a!$A$15:$A$18</c:f>
              <c:strCache>
                <c:ptCount val="4"/>
                <c:pt idx="0">
                  <c:v>control </c:v>
                </c:pt>
                <c:pt idx="1">
                  <c:v>T2B8</c:v>
                </c:pt>
                <c:pt idx="2">
                  <c:v>T2B8+T2M6</c:v>
                </c:pt>
                <c:pt idx="3">
                  <c:v>T2B8+T2M10</c:v>
                </c:pt>
              </c:strCache>
            </c:strRef>
          </c:cat>
          <c:val>
            <c:numRef>
              <c:f>sfw3a!$B$15:$B$18</c:f>
              <c:numCache>
                <c:formatCode>General</c:formatCode>
                <c:ptCount val="4"/>
                <c:pt idx="0">
                  <c:v>1.83</c:v>
                </c:pt>
                <c:pt idx="1">
                  <c:v>4.2866666666666662</c:v>
                </c:pt>
                <c:pt idx="2">
                  <c:v>5.7966666666666669</c:v>
                </c:pt>
                <c:pt idx="3">
                  <c:v>4.706666666666667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7E-49F6-932A-2230BC9DCDBF}"/>
            </c:ext>
          </c:extLst>
        </c:ser>
        <c:ser>
          <c:idx val="1"/>
          <c:order val="1"/>
          <c:tx>
            <c:strRef>
              <c:f>sfw3a!$C$14</c:f>
              <c:strCache>
                <c:ptCount val="1"/>
                <c:pt idx="0">
                  <c:v>WITH VAM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sfw3a!$A$15:$A$18</c:f>
              <c:strCache>
                <c:ptCount val="4"/>
                <c:pt idx="0">
                  <c:v>control </c:v>
                </c:pt>
                <c:pt idx="1">
                  <c:v>T2B8</c:v>
                </c:pt>
                <c:pt idx="2">
                  <c:v>T2B8+T2M6</c:v>
                </c:pt>
                <c:pt idx="3">
                  <c:v>T2B8+T2M10</c:v>
                </c:pt>
              </c:strCache>
            </c:strRef>
          </c:cat>
          <c:val>
            <c:numRef>
              <c:f>sfw3a!$C$15:$C$18</c:f>
              <c:numCache>
                <c:formatCode>General</c:formatCode>
                <c:ptCount val="4"/>
                <c:pt idx="0">
                  <c:v>7.0266666666666664</c:v>
                </c:pt>
                <c:pt idx="1">
                  <c:v>9.4533333333333331</c:v>
                </c:pt>
                <c:pt idx="2">
                  <c:v>15.993333333333334</c:v>
                </c:pt>
                <c:pt idx="3">
                  <c:v>10.793333333333335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7E-49F6-932A-2230BC9DCD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538792"/>
        <c:axId val="226539184"/>
      </c:barChart>
      <c:catAx>
        <c:axId val="2265387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Treatments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226539184"/>
        <c:crosses val="autoZero"/>
        <c:auto val="1"/>
        <c:lblAlgn val="ctr"/>
        <c:lblOffset val="100"/>
        <c:noMultiLvlLbl val="0"/>
      </c:catAx>
      <c:valAx>
        <c:axId val="2265391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Fresh Weight (g)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26538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283821416018651"/>
          <c:y val="0.43952292578613478"/>
          <c:w val="0.20395537272241368"/>
          <c:h val="0.18101563697715323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sfw3a!$B$14</c:f>
              <c:strCache>
                <c:ptCount val="1"/>
                <c:pt idx="0">
                  <c:v>NO VAM</c:v>
                </c:pt>
              </c:strCache>
            </c:strRef>
          </c:tx>
          <c:invertIfNegative val="0"/>
          <c:errBars>
            <c:errBarType val="both"/>
            <c:errValType val="stdErr"/>
            <c:noEndCap val="0"/>
          </c:errBars>
          <c:cat>
            <c:strRef>
              <c:f>sfw3a!$A$15:$A$18</c:f>
              <c:strCache>
                <c:ptCount val="4"/>
                <c:pt idx="0">
                  <c:v>control </c:v>
                </c:pt>
                <c:pt idx="1">
                  <c:v>T2B8</c:v>
                </c:pt>
                <c:pt idx="2">
                  <c:v>T2B8+T2M6</c:v>
                </c:pt>
                <c:pt idx="3">
                  <c:v>T2B8+T2M10</c:v>
                </c:pt>
              </c:strCache>
            </c:strRef>
          </c:cat>
          <c:val>
            <c:numRef>
              <c:f>sfw3a!$B$15:$B$18</c:f>
              <c:numCache>
                <c:formatCode>General</c:formatCode>
                <c:ptCount val="4"/>
                <c:pt idx="0">
                  <c:v>1.83</c:v>
                </c:pt>
                <c:pt idx="1">
                  <c:v>4.2866666666666662</c:v>
                </c:pt>
                <c:pt idx="2">
                  <c:v>5.7966666666666669</c:v>
                </c:pt>
                <c:pt idx="3">
                  <c:v>4.706666666666667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C5-46EC-A2DD-EB2013BD031A}"/>
            </c:ext>
          </c:extLst>
        </c:ser>
        <c:ser>
          <c:idx val="1"/>
          <c:order val="1"/>
          <c:tx>
            <c:strRef>
              <c:f>sfw3a!$C$14</c:f>
              <c:strCache>
                <c:ptCount val="1"/>
                <c:pt idx="0">
                  <c:v>WITH VAM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sfw3a!$A$15:$A$18</c:f>
              <c:strCache>
                <c:ptCount val="4"/>
                <c:pt idx="0">
                  <c:v>control </c:v>
                </c:pt>
                <c:pt idx="1">
                  <c:v>T2B8</c:v>
                </c:pt>
                <c:pt idx="2">
                  <c:v>T2B8+T2M6</c:v>
                </c:pt>
                <c:pt idx="3">
                  <c:v>T2B8+T2M10</c:v>
                </c:pt>
              </c:strCache>
            </c:strRef>
          </c:cat>
          <c:val>
            <c:numRef>
              <c:f>sfw3a!$C$15:$C$18</c:f>
              <c:numCache>
                <c:formatCode>General</c:formatCode>
                <c:ptCount val="4"/>
                <c:pt idx="0">
                  <c:v>7.0266666666666664</c:v>
                </c:pt>
                <c:pt idx="1">
                  <c:v>9.4533333333333331</c:v>
                </c:pt>
                <c:pt idx="2">
                  <c:v>15.993333333333334</c:v>
                </c:pt>
                <c:pt idx="3">
                  <c:v>10.793333333333335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C5-46EC-A2DD-EB2013BD03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9600312"/>
        <c:axId val="859603840"/>
      </c:barChart>
      <c:catAx>
        <c:axId val="8596003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Treatments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859603840"/>
        <c:crosses val="autoZero"/>
        <c:auto val="1"/>
        <c:lblAlgn val="ctr"/>
        <c:lblOffset val="100"/>
        <c:noMultiLvlLbl val="0"/>
      </c:catAx>
      <c:valAx>
        <c:axId val="8596038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Fresh Weight (g)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596003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Sheet1!$B$8</c:f>
              <c:strCache>
                <c:ptCount val="1"/>
                <c:pt idx="0">
                  <c:v>WEIGHT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39A9-4A70-8457-E335CF8A86A2}"/>
              </c:ext>
            </c:extLst>
          </c:dPt>
          <c:dPt>
            <c:idx val="1"/>
            <c:invertIfNegative val="0"/>
            <c:bubble3D val="0"/>
            <c:spPr>
              <a:solidFill>
                <a:srgbClr val="D00000"/>
              </a:solidFill>
            </c:spPr>
            <c:extLst>
              <c:ext xmlns:c16="http://schemas.microsoft.com/office/drawing/2014/chart" uri="{C3380CC4-5D6E-409C-BE32-E72D297353CC}">
                <c16:uniqueId val="{00000003-39A9-4A70-8457-E335CF8A86A2}"/>
              </c:ext>
            </c:extLst>
          </c:dPt>
          <c:dPt>
            <c:idx val="2"/>
            <c:invertIfNegative val="0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39A9-4A70-8457-E335CF8A86A2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7-39A9-4A70-8457-E335CF8A86A2}"/>
              </c:ext>
            </c:extLst>
          </c:dPt>
          <c:errBars>
            <c:errBarType val="both"/>
            <c:errValType val="stdErr"/>
            <c:noEndCap val="0"/>
          </c:errBars>
          <c:cat>
            <c:strRef>
              <c:f>Sheet1!$A$9:$A$12</c:f>
              <c:strCache>
                <c:ptCount val="4"/>
                <c:pt idx="0">
                  <c:v>control</c:v>
                </c:pt>
                <c:pt idx="1">
                  <c:v>VAMRI</c:v>
                </c:pt>
                <c:pt idx="2">
                  <c:v>VAMRI+T2M6</c:v>
                </c:pt>
                <c:pt idx="3">
                  <c:v>T2M6</c:v>
                </c:pt>
              </c:strCache>
            </c:strRef>
          </c:cat>
          <c:val>
            <c:numRef>
              <c:f>Sheet1!$B$9:$B$12</c:f>
              <c:numCache>
                <c:formatCode>General</c:formatCode>
                <c:ptCount val="4"/>
                <c:pt idx="0">
                  <c:v>83.350000000000009</c:v>
                </c:pt>
                <c:pt idx="1">
                  <c:v>130.56249999999997</c:v>
                </c:pt>
                <c:pt idx="2">
                  <c:v>144.1875</c:v>
                </c:pt>
                <c:pt idx="3">
                  <c:v>88.812499999999986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9A9-4A70-8457-E335CF8A86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8737352"/>
        <c:axId val="588736960"/>
      </c:barChart>
      <c:catAx>
        <c:axId val="5887373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Treatments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588736960"/>
        <c:crosses val="autoZero"/>
        <c:auto val="1"/>
        <c:lblAlgn val="ctr"/>
        <c:lblOffset val="100"/>
        <c:noMultiLvlLbl val="0"/>
      </c:catAx>
      <c:valAx>
        <c:axId val="5887369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Fresh weight (g)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887373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CFE11-1A0A-47B6-990E-75F9DEF624BC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0186F-5CD0-4602-A846-0F65F3285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20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A8A9E-C904-4291-817D-FBC38C9CEC65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80659-A70A-426F-988F-F64782BDC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93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7ABA24-D29E-4B84-B506-8BC7ABABDD8C}" type="slidenum">
              <a:rPr lang="en-PH" altLang="en-US"/>
              <a:pPr/>
              <a:t>5</a:t>
            </a:fld>
            <a:endParaRPr lang="en-PH" alt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68452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7ABA24-D29E-4B84-B506-8BC7ABABDD8C}" type="slidenum">
              <a:rPr lang="en-PH" altLang="en-US"/>
              <a:pPr/>
              <a:t>16</a:t>
            </a:fld>
            <a:endParaRPr lang="en-PH" alt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85915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7ABA24-D29E-4B84-B506-8BC7ABABDD8C}" type="slidenum">
              <a:rPr lang="en-PH" altLang="en-US"/>
              <a:pPr/>
              <a:t>17</a:t>
            </a:fld>
            <a:endParaRPr lang="en-PH" alt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Experimental set up of  corn maintained 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screenhouse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conditions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899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80659-A70A-426F-988F-F64782BDC3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06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80659-A70A-426F-988F-F64782BDC3C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03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80659-A70A-426F-988F-F64782BDC3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313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80659-A70A-426F-988F-F64782BDC3C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19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7ABA24-D29E-4B84-B506-8BC7ABABDD8C}" type="slidenum">
              <a:rPr lang="en-PH" altLang="en-US"/>
              <a:pPr/>
              <a:t>6</a:t>
            </a:fld>
            <a:endParaRPr lang="en-PH" alt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26305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7ABA24-D29E-4B84-B506-8BC7ABABDD8C}" type="slidenum">
              <a:rPr lang="en-PH" altLang="en-US"/>
              <a:pPr/>
              <a:t>7</a:t>
            </a:fld>
            <a:endParaRPr lang="en-PH" alt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Experimental set up of  onion maintained in growth room conditions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813433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7ABA24-D29E-4B84-B506-8BC7ABABDD8C}" type="slidenum">
              <a:rPr lang="en-PH" altLang="en-US"/>
              <a:pPr/>
              <a:t>9</a:t>
            </a:fld>
            <a:endParaRPr lang="en-PH" alt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Interaction effect of direct seeded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mycorrhizal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rice inoculated with T2M10 (T6) and transplanted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mycorrhizal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rice inoculated with T2M6 (T5) compared to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uninoculated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control (T1) under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screenhouse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conditions.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2068377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7ABA24-D29E-4B84-B506-8BC7ABABDD8C}" type="slidenum">
              <a:rPr lang="en-PH" altLang="en-US"/>
              <a:pPr/>
              <a:t>10</a:t>
            </a:fld>
            <a:endParaRPr lang="en-PH" alt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FRESH WEIGHT of </a:t>
            </a:r>
            <a:r>
              <a:rPr lang="en-US" sz="1200" b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mungbean</a:t>
            </a:r>
            <a:r>
              <a:rPr lang="en-US" sz="12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as affected by the interaction effect of N-fixing bacteria, P-solubilizing fungi and VAMRI.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THE ENCIRCLED TRT, THE</a:t>
            </a:r>
            <a:r>
              <a:rPr lang="en-US" sz="1200" b="1" baseline="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MYCORRHIZAL PLANTS INOCULATED WITH T1B8 (ACETOBACTER SP.) + T2M10 (PENICILLIUM SP.) HAD THE HIGHEST FRESH WEIGHT AND IT IS SIGNIFICANTLY DIFFERENT FROMTHE UNINOCULATED CONTROL AND THE NON-MYCORRHIZAL PLANTS INOCULATED WITH THE SAME INOCULANT.</a:t>
            </a:r>
            <a:endParaRPr lang="en-PH" sz="1200" b="1" dirty="0" smtClean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2224289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7ABA24-D29E-4B84-B506-8BC7ABABDD8C}" type="slidenum">
              <a:rPr lang="en-PH" altLang="en-US"/>
              <a:pPr/>
              <a:t>11</a:t>
            </a:fld>
            <a:endParaRPr lang="en-PH" alt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Experimental set-up to determine the interaction effect of putative “third symbionts” and VAMRI on corn under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screenhouse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conditions</a:t>
            </a:r>
          </a:p>
          <a:p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2397037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7ABA24-D29E-4B84-B506-8BC7ABABDD8C}" type="slidenum">
              <a:rPr lang="en-PH" altLang="en-US"/>
              <a:pPr/>
              <a:t>12</a:t>
            </a:fld>
            <a:endParaRPr lang="en-PH" alt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Experimental set-up to determine the interaction effect of putative “third symbionts” and VAMRI on OKRA under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screenhouse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conditions</a:t>
            </a:r>
          </a:p>
          <a:p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3926971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7ABA24-D29E-4B84-B506-8BC7ABABDD8C}" type="slidenum">
              <a:rPr lang="en-PH" altLang="en-US"/>
              <a:pPr/>
              <a:t>13</a:t>
            </a:fld>
            <a:endParaRPr lang="en-PH" alt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Experimental set up of  onion maintained in growth room conditions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3973662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7ABA24-D29E-4B84-B506-8BC7ABABDD8C}" type="slidenum">
              <a:rPr lang="en-PH" altLang="en-US"/>
              <a:pPr/>
              <a:t>14</a:t>
            </a:fld>
            <a:endParaRPr lang="en-PH" alt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Experimental set up of  soybean maintained 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screenhouse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conditions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3535850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B56D-85F2-42A2-B4FC-9AC64528933E}" type="datetimeFigureOut">
              <a:rPr lang="en-PH" smtClean="0"/>
              <a:t>25/04/2018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5C16-428F-4E6E-A15B-ACD62CBFF24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652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B56D-85F2-42A2-B4FC-9AC64528933E}" type="datetimeFigureOut">
              <a:rPr lang="en-PH" smtClean="0"/>
              <a:t>25/04/2018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5C16-428F-4E6E-A15B-ACD62CBFF24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6799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B56D-85F2-42A2-B4FC-9AC64528933E}" type="datetimeFigureOut">
              <a:rPr lang="en-PH" smtClean="0"/>
              <a:t>25/04/2018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5C16-428F-4E6E-A15B-ACD62CBFF24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166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B56D-85F2-42A2-B4FC-9AC64528933E}" type="datetimeFigureOut">
              <a:rPr lang="en-PH" smtClean="0"/>
              <a:t>25/04/2018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5C16-428F-4E6E-A15B-ACD62CBFF24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8864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B56D-85F2-42A2-B4FC-9AC64528933E}" type="datetimeFigureOut">
              <a:rPr lang="en-PH" smtClean="0"/>
              <a:t>25/04/2018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5C16-428F-4E6E-A15B-ACD62CBFF24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5540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B56D-85F2-42A2-B4FC-9AC64528933E}" type="datetimeFigureOut">
              <a:rPr lang="en-PH" smtClean="0"/>
              <a:t>25/04/2018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5C16-428F-4E6E-A15B-ACD62CBFF24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194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B56D-85F2-42A2-B4FC-9AC64528933E}" type="datetimeFigureOut">
              <a:rPr lang="en-PH" smtClean="0"/>
              <a:t>25/04/2018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5C16-428F-4E6E-A15B-ACD62CBFF24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6858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B56D-85F2-42A2-B4FC-9AC64528933E}" type="datetimeFigureOut">
              <a:rPr lang="en-PH" smtClean="0"/>
              <a:t>25/04/2018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5C16-428F-4E6E-A15B-ACD62CBFF24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3980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B56D-85F2-42A2-B4FC-9AC64528933E}" type="datetimeFigureOut">
              <a:rPr lang="en-PH" smtClean="0"/>
              <a:t>25/04/2018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5C16-428F-4E6E-A15B-ACD62CBFF24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55424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B56D-85F2-42A2-B4FC-9AC64528933E}" type="datetimeFigureOut">
              <a:rPr lang="en-PH" smtClean="0"/>
              <a:t>25/04/2018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5C16-428F-4E6E-A15B-ACD62CBFF24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6163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B56D-85F2-42A2-B4FC-9AC64528933E}" type="datetimeFigureOut">
              <a:rPr lang="en-PH" smtClean="0"/>
              <a:t>25/04/2018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5C16-428F-4E6E-A15B-ACD62CBFF24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972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6B56D-85F2-42A2-B4FC-9AC64528933E}" type="datetimeFigureOut">
              <a:rPr lang="en-PH" smtClean="0"/>
              <a:t>25/04/2018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55C16-428F-4E6E-A15B-ACD62CBFF24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3824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2599"/>
            <a:ext cx="9144000" cy="1295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99" y="304800"/>
            <a:ext cx="8610601" cy="42672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PH" sz="4000" b="1" dirty="0"/>
              <a:t>Harnessing Vesicular Arbuscular Mycorrhizal (VAM) Inoculants Enhanced with Beneficial</a:t>
            </a:r>
            <a:br>
              <a:rPr lang="en-PH" sz="4000" b="1" dirty="0"/>
            </a:br>
            <a:r>
              <a:rPr lang="en-PH" sz="4000" b="1" dirty="0"/>
              <a:t> “Third Symbionts”</a:t>
            </a:r>
            <a:br>
              <a:rPr lang="en-PH" sz="4000" b="1" dirty="0"/>
            </a:br>
            <a:r>
              <a:rPr lang="en-PH" sz="4000" b="1" dirty="0"/>
              <a:t> For Sustainable Agriculture </a:t>
            </a:r>
            <a:br>
              <a:rPr lang="en-PH" sz="4000" b="1" dirty="0"/>
            </a:br>
            <a:r>
              <a:rPr lang="en-PH" sz="4000" b="1" dirty="0"/>
              <a:t>(Phase II)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724399"/>
            <a:ext cx="7010400" cy="8382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PH" dirty="0">
                <a:solidFill>
                  <a:schemeClr val="tx1"/>
                </a:solidFill>
              </a:rPr>
              <a:t>Dr. Marilyn B. </a:t>
            </a:r>
            <a:r>
              <a:rPr lang="en-PH" dirty="0" smtClean="0">
                <a:solidFill>
                  <a:schemeClr val="tx1"/>
                </a:solidFill>
              </a:rPr>
              <a:t>Brown</a:t>
            </a:r>
            <a:endParaRPr lang="en-PH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59761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dirty="0" smtClean="0"/>
              <a:t>Paper presented during the Annual ANMICRO meeting held in Pullman Kuching, </a:t>
            </a:r>
            <a:r>
              <a:rPr lang="en-PH" dirty="0" err="1" smtClean="0"/>
              <a:t>Sarawaak</a:t>
            </a:r>
            <a:r>
              <a:rPr lang="en-PH" dirty="0" smtClean="0"/>
              <a:t>, Malaysia last April 26, 2018  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48929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19"/>
          <a:stretch/>
        </p:blipFill>
        <p:spPr>
          <a:xfrm>
            <a:off x="0" y="6008914"/>
            <a:ext cx="9183584" cy="849086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838200" y="1066800"/>
          <a:ext cx="73914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Oval 7"/>
          <p:cNvSpPr/>
          <p:nvPr/>
        </p:nvSpPr>
        <p:spPr bwMode="auto">
          <a:xfrm>
            <a:off x="6096000" y="1295400"/>
            <a:ext cx="347848" cy="3962400"/>
          </a:xfrm>
          <a:prstGeom prst="ellipse">
            <a:avLst/>
          </a:prstGeom>
          <a:noFill/>
          <a:ln>
            <a:solidFill>
              <a:srgbClr val="000099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P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585443"/>
            <a:ext cx="2476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MUNGBEAN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4971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SIGNIFICANT RESULTS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56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19"/>
          <a:stretch/>
        </p:blipFill>
        <p:spPr>
          <a:xfrm>
            <a:off x="39584" y="6008914"/>
            <a:ext cx="9144000" cy="849086"/>
          </a:xfrm>
          <a:prstGeom prst="rect">
            <a:avLst/>
          </a:prstGeom>
        </p:spPr>
      </p:pic>
      <p:pic>
        <p:nvPicPr>
          <p:cNvPr id="4098" name="Picture 2" descr="setup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t="2400" r="8400" b="2133"/>
          <a:stretch>
            <a:fillRect/>
          </a:stretch>
        </p:blipFill>
        <p:spPr bwMode="auto">
          <a:xfrm>
            <a:off x="381000" y="1905000"/>
            <a:ext cx="3429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1361104"/>
              </p:ext>
            </p:extLst>
          </p:nvPr>
        </p:nvGraphicFramePr>
        <p:xfrm>
          <a:off x="3886200" y="1295400"/>
          <a:ext cx="50292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Oval 5"/>
          <p:cNvSpPr/>
          <p:nvPr/>
        </p:nvSpPr>
        <p:spPr bwMode="auto">
          <a:xfrm>
            <a:off x="6553200" y="1447800"/>
            <a:ext cx="304800" cy="3429000"/>
          </a:xfrm>
          <a:prstGeom prst="ellipse">
            <a:avLst/>
          </a:prstGeom>
          <a:noFill/>
          <a:ln w="19050">
            <a:solidFill>
              <a:srgbClr val="000099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P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1900" y="585443"/>
            <a:ext cx="1600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CORN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4971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SIGNIFICANT RESULTS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77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19"/>
          <a:stretch/>
        </p:blipFill>
        <p:spPr>
          <a:xfrm>
            <a:off x="39584" y="6008914"/>
            <a:ext cx="9144000" cy="84908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358682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2440924"/>
              </p:ext>
            </p:extLst>
          </p:nvPr>
        </p:nvGraphicFramePr>
        <p:xfrm>
          <a:off x="3929130" y="1374820"/>
          <a:ext cx="5023780" cy="4408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771900" y="585443"/>
            <a:ext cx="1600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OKRA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4971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SIGNIFICANT RESULTS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0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19"/>
          <a:stretch/>
        </p:blipFill>
        <p:spPr>
          <a:xfrm>
            <a:off x="39584" y="6008914"/>
            <a:ext cx="9144000" cy="849086"/>
          </a:xfrm>
          <a:prstGeom prst="rect">
            <a:avLst/>
          </a:prstGeom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003" y="3816207"/>
            <a:ext cx="2485161" cy="212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1404727"/>
              </p:ext>
            </p:extLst>
          </p:nvPr>
        </p:nvGraphicFramePr>
        <p:xfrm>
          <a:off x="228600" y="304800"/>
          <a:ext cx="32004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69086" y="2907268"/>
            <a:ext cx="3382302" cy="7386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T2B2 </a:t>
            </a:r>
            <a:r>
              <a:rPr lang="en-PH" sz="1400" b="1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Ralstonia</a:t>
            </a:r>
            <a:r>
              <a:rPr lang="en-PH" sz="1400" b="1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PH" sz="14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sp. (PSB) </a:t>
            </a:r>
            <a:r>
              <a:rPr lang="en-US" sz="14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+ T2M6 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Sterile </a:t>
            </a:r>
            <a:r>
              <a:rPr lang="en-US" sz="14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mycelia (PSF) or 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T2M10 </a:t>
            </a:r>
            <a:r>
              <a:rPr lang="en-US" sz="1400" b="1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Penicillium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sp</a:t>
            </a:r>
            <a:r>
              <a:rPr lang="en-US" sz="14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. (PSF)</a:t>
            </a:r>
            <a:endParaRPr lang="en-PH" sz="14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8464748"/>
              </p:ext>
            </p:extLst>
          </p:nvPr>
        </p:nvGraphicFramePr>
        <p:xfrm>
          <a:off x="4267200" y="337211"/>
          <a:ext cx="3505201" cy="2597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Rectangle 8"/>
          <p:cNvSpPr/>
          <p:nvPr/>
        </p:nvSpPr>
        <p:spPr>
          <a:xfrm>
            <a:off x="4600852" y="2873998"/>
            <a:ext cx="3382302" cy="7386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T2B6 </a:t>
            </a:r>
            <a:r>
              <a:rPr lang="en-US" sz="1400" b="1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Klebsiella</a:t>
            </a:r>
            <a:r>
              <a:rPr lang="en-US" sz="1400" b="1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PH" sz="14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sp</a:t>
            </a:r>
            <a:r>
              <a:rPr lang="en-PH" sz="14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. (PSB) </a:t>
            </a:r>
            <a:r>
              <a:rPr lang="en-US" sz="14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+ T2M6 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Sterile </a:t>
            </a:r>
            <a:r>
              <a:rPr lang="en-US" sz="14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mycelia (PSF) or 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T2M10 </a:t>
            </a:r>
            <a:r>
              <a:rPr lang="en-US" sz="1400" b="1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Penicillium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sp</a:t>
            </a:r>
            <a:r>
              <a:rPr lang="en-US" sz="14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. (PSF)</a:t>
            </a:r>
            <a:endParaRPr lang="en-PH" sz="14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6707144"/>
              </p:ext>
            </p:extLst>
          </p:nvPr>
        </p:nvGraphicFramePr>
        <p:xfrm>
          <a:off x="39584" y="3711017"/>
          <a:ext cx="3846616" cy="2537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2743200" y="5486400"/>
            <a:ext cx="3382302" cy="7386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T2B8 </a:t>
            </a:r>
            <a:r>
              <a:rPr lang="en-US" sz="1400" b="1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Burkholderia</a:t>
            </a:r>
            <a:r>
              <a:rPr lang="en-US" sz="1400" b="1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PH" sz="14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sp</a:t>
            </a:r>
            <a:r>
              <a:rPr lang="en-PH" sz="14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. (PSB) </a:t>
            </a:r>
            <a:r>
              <a:rPr lang="en-US" sz="14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+ T2M6 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Sterile </a:t>
            </a:r>
            <a:r>
              <a:rPr lang="en-US" sz="14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mycelia (PSF) or 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T2M10 </a:t>
            </a:r>
            <a:r>
              <a:rPr lang="en-US" sz="1400" b="1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Penicillium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sp</a:t>
            </a:r>
            <a:r>
              <a:rPr lang="en-US" sz="14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. (PSF)</a:t>
            </a:r>
            <a:endParaRPr lang="en-PH" sz="14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122" y="0"/>
            <a:ext cx="8708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 OF PSB AND PSF WITH AND WITHOUT VAMRI (GR)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12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19"/>
          <a:stretch/>
        </p:blipFill>
        <p:spPr>
          <a:xfrm>
            <a:off x="39584" y="6008914"/>
            <a:ext cx="9144000" cy="849086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5584424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4435551"/>
              </p:ext>
            </p:extLst>
          </p:nvPr>
        </p:nvGraphicFramePr>
        <p:xfrm>
          <a:off x="609600" y="3581400"/>
          <a:ext cx="5715000" cy="2884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5486400" y="3791153"/>
            <a:ext cx="3581400" cy="7386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T2B8 </a:t>
            </a:r>
            <a:r>
              <a:rPr lang="en-US" sz="1400" b="1" i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Burkholderia</a:t>
            </a:r>
            <a:r>
              <a:rPr lang="en-US" sz="1400" b="1" i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PH" sz="14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sp. (PSB) </a:t>
            </a:r>
            <a:r>
              <a:rPr lang="en-US" sz="14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+ T2M6 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Sterile mycelia and T2M10 </a:t>
            </a:r>
            <a:r>
              <a:rPr lang="en-US" sz="1400" b="1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Penicillium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sp</a:t>
            </a:r>
            <a:r>
              <a:rPr lang="en-US" sz="14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. (PSF) 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on mycorrhizal </a:t>
            </a:r>
            <a:r>
              <a:rPr lang="en-US" sz="14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soybean.</a:t>
            </a:r>
            <a:endParaRPr lang="en-PH" sz="14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133290"/>
            <a:ext cx="801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 OF PSB AND PSF WITH AND WITHOUT VAMRI (SCREENHOUSE)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94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2599"/>
            <a:ext cx="9144000" cy="1295401"/>
          </a:xfrm>
          <a:prstGeom prst="rect">
            <a:avLst/>
          </a:prstGeom>
        </p:spPr>
      </p:pic>
      <p:pic>
        <p:nvPicPr>
          <p:cNvPr id="1026" name="Picture 3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9" y="1109686"/>
            <a:ext cx="4552400" cy="51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76800" y="1559649"/>
            <a:ext cx="3886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PH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PH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starter inoculum and carrier formulations of the best isolates (a. inoculated sorghum seeds (starter </a:t>
            </a:r>
            <a:r>
              <a:rPr lang="en-PH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inocula</a:t>
            </a:r>
            <a:r>
              <a:rPr lang="en-PH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b. sawdust and rice hull, c. fungal spawn and d. bacterial inoculant on ground charcoal with pulverized soil).</a:t>
            </a:r>
            <a:endParaRPr lang="en-PH" b="1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14399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PH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Determination of the Most Effective Formulation Carrier </a:t>
            </a:r>
            <a:br>
              <a:rPr lang="en-PH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PH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“third symbionts” compatible with VAM Inoculant </a:t>
            </a:r>
          </a:p>
        </p:txBody>
      </p:sp>
    </p:spTree>
    <p:extLst>
      <p:ext uri="{BB962C8B-B14F-4D97-AF65-F5344CB8AC3E}">
        <p14:creationId xmlns:p14="http://schemas.microsoft.com/office/powerpoint/2010/main" val="317301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19"/>
          <a:stretch/>
        </p:blipFill>
        <p:spPr>
          <a:xfrm>
            <a:off x="0" y="6008914"/>
            <a:ext cx="9144000" cy="849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990600"/>
            <a:ext cx="868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Study 4. Evaluation of  the Effectiveness of the Enhanced  VAM Inoculant  in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Promoting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Growth and Yield of Various Important Agricultural Crops under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Different Soil/Environmental Conditions.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Dr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. Marilyn B. Brown and Dr.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Mannix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S.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Pedro</a:t>
            </a:r>
          </a:p>
          <a:p>
            <a:pPr algn="just"/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 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           </a:t>
            </a:r>
          </a:p>
          <a:p>
            <a:pPr algn="just"/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	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Acidic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soil  collected from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Cavinti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Laguna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and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Taytay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Rizal  were used to assess the effectiveness of the VAMRI enhanced with third symbionts.  Garden soil with a pH of 6 was used as a basis of comparison.  </a:t>
            </a:r>
            <a:endParaRPr lang="en-PH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4971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SIGNIFICANT RESULTS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15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19"/>
          <a:stretch/>
        </p:blipFill>
        <p:spPr>
          <a:xfrm>
            <a:off x="39584" y="6008914"/>
            <a:ext cx="9144000" cy="84908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49"/>
          <a:stretch/>
        </p:blipFill>
        <p:spPr bwMode="auto">
          <a:xfrm>
            <a:off x="304800" y="4761034"/>
            <a:ext cx="2819400" cy="103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133290"/>
            <a:ext cx="801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 OF PSF AND VAMRI IN ACIDIC SOIL pH 4.8 (SCREENHOUSE)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0575395"/>
              </p:ext>
            </p:extLst>
          </p:nvPr>
        </p:nvGraphicFramePr>
        <p:xfrm>
          <a:off x="457200" y="943125"/>
          <a:ext cx="6705600" cy="3817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angle 9"/>
          <p:cNvSpPr/>
          <p:nvPr/>
        </p:nvSpPr>
        <p:spPr>
          <a:xfrm>
            <a:off x="3429000" y="4761034"/>
            <a:ext cx="5562600" cy="92333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06400" indent="-406400" algn="just"/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II. Interaction 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effect of Phosphate solubilizing 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fungus (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T2M6 Sterile 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mycelia) 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on mycorrhizal 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corn.</a:t>
            </a:r>
            <a:endParaRPr lang="en-PH" sz="18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4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2599"/>
            <a:ext cx="9144000" cy="12954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488" y="1236446"/>
            <a:ext cx="8763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Population of third </a:t>
            </a:r>
            <a:r>
              <a:rPr lang="en-PH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symbionts per gram of </a:t>
            </a:r>
            <a:r>
              <a:rPr lang="en-PH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charcoal (average colony forming units)</a:t>
            </a:r>
            <a:endParaRPr lang="en-PH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6800" y="1575001"/>
            <a:ext cx="7010399" cy="39114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0" y="1"/>
            <a:ext cx="9144000" cy="8381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Shelf Life Monitoring </a:t>
            </a:r>
            <a:endParaRPr lang="en-PH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02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2599"/>
            <a:ext cx="9144000" cy="129540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PH" b="1" dirty="0"/>
              <a:t> </a:t>
            </a:r>
            <a:endParaRPr lang="en-PH" dirty="0"/>
          </a:p>
        </p:txBody>
      </p:sp>
      <p:pic>
        <p:nvPicPr>
          <p:cNvPr id="3078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9"/>
          <a:stretch/>
        </p:blipFill>
        <p:spPr bwMode="auto">
          <a:xfrm>
            <a:off x="463100" y="1143000"/>
            <a:ext cx="8649055" cy="441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4537" y="5562599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Field Demonstration Trial (Research-Managed Experiment) in BIOTECH, UPLB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On-Farm Demonstration Trials of the Effectiveness of Enhanced VAM  Inoculants</a:t>
            </a:r>
            <a:r>
              <a:rPr lang="en-P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PH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42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2599"/>
            <a:ext cx="9144000" cy="1295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04800"/>
            <a:ext cx="914400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BRIEF BACKGROUND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63538" y="1066800"/>
            <a:ext cx="817086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indent="0" algn="just" eaLnBrk="1" hangingPunct="1"/>
            <a:r>
              <a:rPr lang="en-PH" altLang="en-US" sz="2400" b="1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“Third </a:t>
            </a:r>
            <a:r>
              <a:rPr lang="en-PH" altLang="en-US" sz="2400" b="1" dirty="0" err="1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Symbionts</a:t>
            </a:r>
            <a:r>
              <a:rPr lang="en-PH" altLang="en-US" sz="2400" b="1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”</a:t>
            </a:r>
          </a:p>
          <a:p>
            <a:pPr marL="0" indent="0" algn="just" eaLnBrk="1" hangingPunct="1"/>
            <a:r>
              <a:rPr lang="en-PH" altLang="en-US" sz="2400" i="1" dirty="0" err="1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Mychorriza</a:t>
            </a:r>
            <a:r>
              <a:rPr lang="en-PH" altLang="en-US" sz="2400" i="1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Helpers</a:t>
            </a:r>
          </a:p>
          <a:p>
            <a:pPr algn="just" eaLnBrk="1" hangingPunct="1">
              <a:buFont typeface="Wingdings" pitchFamily="2" charset="2"/>
              <a:buChar char="Ø"/>
            </a:pPr>
            <a:endParaRPr lang="en-PH" altLang="en-US" sz="2400" dirty="0" smtClean="0">
              <a:solidFill>
                <a:schemeClr val="tx1">
                  <a:lumMod val="50000"/>
                </a:schemeClr>
              </a:solidFill>
              <a:latin typeface="Cambria" pitchFamily="18" charset="0"/>
            </a:endParaRPr>
          </a:p>
          <a:p>
            <a:pPr algn="just" eaLnBrk="1" hangingPunct="1">
              <a:buFont typeface="Wingdings" pitchFamily="2" charset="2"/>
              <a:buChar char="Ø"/>
            </a:pPr>
            <a:r>
              <a:rPr lang="en-PH" altLang="en-US" sz="2400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Living inside the VAM fungal partner or at the </a:t>
            </a:r>
            <a:r>
              <a:rPr lang="en-PH" altLang="en-US" sz="2400" dirty="0" err="1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mycorrhizosphere</a:t>
            </a:r>
            <a:endParaRPr lang="en-PH" altLang="en-US" sz="2400" dirty="0" smtClean="0">
              <a:solidFill>
                <a:schemeClr val="tx1">
                  <a:lumMod val="50000"/>
                </a:schemeClr>
              </a:solidFill>
              <a:latin typeface="Cambria" pitchFamily="18" charset="0"/>
            </a:endParaRPr>
          </a:p>
          <a:p>
            <a:pPr algn="just" eaLnBrk="1" hangingPunct="1">
              <a:buFont typeface="Wingdings" pitchFamily="2" charset="2"/>
              <a:buChar char="Ø"/>
            </a:pPr>
            <a:r>
              <a:rPr lang="en-PH" altLang="en-US" sz="2400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Have genes involved in the greater acquisition of mineral nutrients.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0519" y="3875544"/>
            <a:ext cx="84629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PH" sz="24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Beneficial microorganisms: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en-PH" sz="24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Free-living Nitrogen-fixing bacteria (NFB)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en-PH" sz="24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Phosphate-solubilizing bacteria (PSB)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en-PH" sz="24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Phosphate-solubilizing fungi(PSF)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en-PH" sz="24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Plant growth promoting </a:t>
            </a:r>
            <a:r>
              <a:rPr lang="en-PH" sz="24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rhizobacteria</a:t>
            </a:r>
            <a:r>
              <a:rPr lang="en-PH" sz="24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(PGPR)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en-PH" sz="24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Other beneficial </a:t>
            </a:r>
            <a:r>
              <a:rPr lang="en-PH" sz="24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actinomycetes</a:t>
            </a:r>
            <a:endParaRPr lang="en-PH" sz="24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endParaRPr lang="en-PH" sz="2400" dirty="0"/>
          </a:p>
        </p:txBody>
      </p:sp>
    </p:spTree>
    <p:extLst>
      <p:ext uri="{BB962C8B-B14F-4D97-AF65-F5344CB8AC3E}">
        <p14:creationId xmlns:p14="http://schemas.microsoft.com/office/powerpoint/2010/main" val="294354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2599"/>
            <a:ext cx="9144000" cy="129540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PH" b="1" dirty="0"/>
              <a:t> </a:t>
            </a:r>
            <a:endParaRPr lang="en-PH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020822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Weight of green yield of corn as affected by selected (putative) “third symbionts” </a:t>
            </a:r>
          </a:p>
          <a:p>
            <a:pPr algn="ctr"/>
            <a:r>
              <a:rPr lang="en-P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VAMRI in combination with chemical fertilizers and </a:t>
            </a:r>
            <a:r>
              <a:rPr lang="en-PH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BioGreen</a:t>
            </a:r>
            <a:r>
              <a:rPr lang="en-P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/>
            <a:endParaRPr lang="en-PH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On-Farm Demonstration Trials of the Effectiveness of Enhanced VAM  Inoculants</a:t>
            </a:r>
            <a:r>
              <a:rPr lang="en-P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PH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525751"/>
              </p:ext>
            </p:extLst>
          </p:nvPr>
        </p:nvGraphicFramePr>
        <p:xfrm>
          <a:off x="457200" y="1600200"/>
          <a:ext cx="8686800" cy="5029199"/>
        </p:xfrm>
        <a:graphic>
          <a:graphicData uri="http://schemas.openxmlformats.org/drawingml/2006/table">
            <a:tbl>
              <a:tblPr firstRow="1" firstCol="1" bandRow="1"/>
              <a:tblGrid>
                <a:gridCol w="1638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3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95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5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89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Code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Treatment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Weight (kg/plot)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8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Control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3.80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8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1/2 RRC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8.33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bcd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8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RRC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9.03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abc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8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1/2 RRC + VAMRI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9.53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abc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8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RRC + VAMRI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9.33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abc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8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VAMRI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9.76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abc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8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1/2 RRC + 52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9.17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abc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8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RRC + 52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12.00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ab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68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VAMRI + 52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9.80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abc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8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1/2 RRC + VAMRI + 52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9.40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abc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68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RRC + VAMRI + 52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11.73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ab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68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VAMRI + BIOGREEN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5.80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68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T13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VAMRI + BG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9.67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abc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68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T14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1/2 RRC + BG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13.83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68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1/2 RRC + T2B8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4.67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68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VAMRI + T2B8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10.17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abc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68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T17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1/2 RRC + VAMRI + T2B8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13.50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68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T18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RRC + T2B8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9.02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68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RRC + VAMRI + T2B8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9.16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bcd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292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On-Farm Demonstration Trials of the Effectiveness of Enhanced VAM  Inoculants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90" y="1600200"/>
            <a:ext cx="8165910" cy="1990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604324"/>
            <a:ext cx="8153400" cy="32673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5400" y="1139587"/>
            <a:ext cx="76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On-farm demonstration set ups (June 2015) in San Vicente</a:t>
            </a:r>
          </a:p>
        </p:txBody>
      </p:sp>
    </p:spTree>
    <p:extLst>
      <p:ext uri="{BB962C8B-B14F-4D97-AF65-F5344CB8AC3E}">
        <p14:creationId xmlns:p14="http://schemas.microsoft.com/office/powerpoint/2010/main" val="267954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/>
              <a:t>Weight of corn (ten ears) as affected by interaction of VAMRI and </a:t>
            </a:r>
            <a:r>
              <a:rPr lang="en-US" sz="2800" dirty="0" smtClean="0"/>
              <a:t> “third symbionts” </a:t>
            </a:r>
            <a:r>
              <a:rPr lang="en-US" sz="2800" dirty="0"/>
              <a:t>fertilized </a:t>
            </a:r>
            <a:r>
              <a:rPr lang="en-US" sz="2800" dirty="0" smtClean="0"/>
              <a:t>with  ½  RRC  </a:t>
            </a:r>
            <a:r>
              <a:rPr lang="en-US" sz="2800" dirty="0"/>
              <a:t>compared to full RRC.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4800" y="9604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78486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33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077200" cy="157003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Growth </a:t>
            </a:r>
            <a:r>
              <a:rPr lang="en-US" sz="2400" dirty="0"/>
              <a:t>performance of corn inoculated with selected phosphate solubilizing microorganisms in  San Vicente </a:t>
            </a:r>
            <a:r>
              <a:rPr lang="en-US" sz="2400" dirty="0" err="1"/>
              <a:t>Sto</a:t>
            </a:r>
            <a:r>
              <a:rPr lang="en-US" sz="2400" dirty="0"/>
              <a:t>. Tomas, </a:t>
            </a:r>
            <a:r>
              <a:rPr lang="en-US" sz="2400" dirty="0" err="1"/>
              <a:t>Batangas</a:t>
            </a:r>
            <a:r>
              <a:rPr lang="en-US" sz="2400" dirty="0"/>
              <a:t>.</a:t>
            </a:r>
            <a:br>
              <a:rPr lang="en-US" sz="2400" dirty="0"/>
            </a:b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1154269"/>
              </p:ext>
            </p:extLst>
          </p:nvPr>
        </p:nvGraphicFramePr>
        <p:xfrm>
          <a:off x="609599" y="1600196"/>
          <a:ext cx="7543801" cy="4648203"/>
        </p:xfrm>
        <a:graphic>
          <a:graphicData uri="http://schemas.openxmlformats.org/drawingml/2006/table">
            <a:tbl>
              <a:tblPr firstRow="1" firstCol="1" bandRow="1"/>
              <a:tblGrid>
                <a:gridCol w="1692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6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4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36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53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995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Treatment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Plant Height (cm)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Weight </a:t>
                      </a:r>
                      <a:r>
                        <a:rPr lang="en-PH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 yield </a:t>
                      </a:r>
                      <a:r>
                        <a:rPr lang="en-PH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PH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g/10 plants)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Biomass yield (g/3 plants)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8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dap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49 dap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57dap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8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Full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88.6 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155.6 ab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158.3 ab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1150.0  ab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73.8 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8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Inoculated (52)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97.1 ab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164.3  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165.9  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1225.0  ab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75.4  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8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Inoculated (PS9)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90.8  cd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152.3  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154.2  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912.5   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68.8  abc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8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Inoculated (S2R1)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92.3 bcd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157.8 ab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159.8 ab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1125.0 abc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63.8 bcd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8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Inoculated (T2B2)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94.6 abc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153.5  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154.9  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1325.0   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72.9  ab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8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Inoculated (T2B6)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98.1  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158.2 ab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159.2 ab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1125.0 abc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72.5  abc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8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Inoculated (T2B8)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88.1 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154.2  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155.1 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1212.5  ab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78.3 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8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Inoculated (I2)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90.1 bc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144.8  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148.0 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1125.0 abc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55.0 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48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Inoculated (I5)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98.5   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149.7  cd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151.3 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1100.0  bc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68.3 abcd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510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CV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20.57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48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630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2599"/>
            <a:ext cx="9144000" cy="129540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PH" b="1" dirty="0"/>
              <a:t> </a:t>
            </a:r>
            <a:endParaRPr lang="en-PH" dirty="0"/>
          </a:p>
        </p:txBody>
      </p:sp>
      <p:sp>
        <p:nvSpPr>
          <p:cNvPr id="3" name="Rectangle 2"/>
          <p:cNvSpPr/>
          <p:nvPr/>
        </p:nvSpPr>
        <p:spPr>
          <a:xfrm>
            <a:off x="489065" y="1134070"/>
            <a:ext cx="82022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P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Pictures of the </a:t>
            </a:r>
            <a:r>
              <a:rPr lang="en-PH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research-managed </a:t>
            </a:r>
            <a:r>
              <a:rPr lang="en-P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on farm trials established in Nueva Vizcaya.  Unfortunately, the set ups were flooded. </a:t>
            </a:r>
          </a:p>
          <a:p>
            <a:pPr>
              <a:spcAft>
                <a:spcPts val="0"/>
              </a:spcAft>
            </a:pPr>
            <a:r>
              <a:rPr lang="en-P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pic>
        <p:nvPicPr>
          <p:cNvPr id="4098" name="Picture 2" descr="Slid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95" y="1829120"/>
            <a:ext cx="7222605" cy="464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7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On-Farm Demonstration Trials of the Effectiveness of Enhanced VAM  Inoculants</a:t>
            </a:r>
            <a:r>
              <a:rPr lang="en-P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PH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2599"/>
            <a:ext cx="9144000" cy="129540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PH" b="1" dirty="0"/>
              <a:t> </a:t>
            </a:r>
            <a:endParaRPr lang="en-PH" dirty="0"/>
          </a:p>
        </p:txBody>
      </p:sp>
      <p:sp>
        <p:nvSpPr>
          <p:cNvPr id="3" name="Rectangle 2"/>
          <p:cNvSpPr/>
          <p:nvPr/>
        </p:nvSpPr>
        <p:spPr>
          <a:xfrm>
            <a:off x="484516" y="1234339"/>
            <a:ext cx="8202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P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Pictures of the researched-managed and on farm trials established in Nueva Vizcaya.  </a:t>
            </a:r>
          </a:p>
        </p:txBody>
      </p:sp>
      <p:pic>
        <p:nvPicPr>
          <p:cNvPr id="5122" name="Picture 2" descr="Slid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" b="10260"/>
          <a:stretch>
            <a:fillRect/>
          </a:stretch>
        </p:blipFill>
        <p:spPr bwMode="auto">
          <a:xfrm>
            <a:off x="1066800" y="1842465"/>
            <a:ext cx="6740106" cy="379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7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On-Farm Demonstration Trials of the Effectiveness of Enhanced VAM  Inoculants</a:t>
            </a:r>
            <a:r>
              <a:rPr lang="en-P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PH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8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622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dirty="0" smtClean="0"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THANK YOU VERY MUCH.</a:t>
            </a:r>
            <a:endParaRPr lang="en-US" sz="8000" dirty="0">
              <a:latin typeface="Aharoni" panose="02010803020104030203" pitchFamily="2" charset="-79"/>
              <a:ea typeface="Tahoma" panose="020B060403050404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2599"/>
            <a:ext cx="9144000" cy="129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8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2599"/>
            <a:ext cx="9144000" cy="1295401"/>
          </a:xfrm>
          <a:prstGeom prst="rect">
            <a:avLst/>
          </a:prstGeom>
        </p:spPr>
      </p:pic>
      <p:pic>
        <p:nvPicPr>
          <p:cNvPr id="23" name="Picture 4" descr="Slide1"/>
          <p:cNvPicPr>
            <a:picLocks noChangeAspect="1" noChangeArrowheads="1"/>
          </p:cNvPicPr>
          <p:nvPr/>
        </p:nvPicPr>
        <p:blipFill>
          <a:blip r:embed="rId3" cstate="print"/>
          <a:srcRect r="31696" b="32356"/>
          <a:stretch>
            <a:fillRect/>
          </a:stretch>
        </p:blipFill>
        <p:spPr bwMode="auto">
          <a:xfrm>
            <a:off x="6752287" y="4275753"/>
            <a:ext cx="2207533" cy="1844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580055" y="3810000"/>
            <a:ext cx="2971800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BACTERIA and MOLDS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733800" y="3276600"/>
            <a:ext cx="1295400" cy="9906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Assay for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25798" y="1156419"/>
            <a:ext cx="3821322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P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Plant growth promoting </a:t>
            </a:r>
            <a:r>
              <a:rPr lang="en-PH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attributes</a:t>
            </a:r>
            <a:r>
              <a:rPr lang="en-PH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PH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PH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PH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Indole Acetic Acid (IAA)</a:t>
            </a:r>
          </a:p>
          <a:p>
            <a:pPr algn="ctr"/>
            <a:r>
              <a:rPr lang="en-PH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Phosphate </a:t>
            </a:r>
            <a:r>
              <a:rPr lang="en-PH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Solubilization</a:t>
            </a:r>
            <a:r>
              <a:rPr lang="en-PH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(PSM)</a:t>
            </a:r>
          </a:p>
          <a:p>
            <a:pPr algn="ctr"/>
            <a:r>
              <a:rPr lang="en-PH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 </a:t>
            </a:r>
            <a:r>
              <a:rPr lang="en-PH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deaminase</a:t>
            </a:r>
            <a:endParaRPr lang="en-PH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PH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Siderophore</a:t>
            </a:r>
            <a:r>
              <a:rPr lang="en-PH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Production</a:t>
            </a:r>
          </a:p>
        </p:txBody>
      </p:sp>
      <p:pic>
        <p:nvPicPr>
          <p:cNvPr id="7" name="Picture 1" descr="Slid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89" y="4267200"/>
            <a:ext cx="2335778" cy="1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Windows\Desktop\PSM2016MB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5" t="61438" r="9559" b="4575"/>
          <a:stretch/>
        </p:blipFill>
        <p:spPr bwMode="auto">
          <a:xfrm>
            <a:off x="2755782" y="4469225"/>
            <a:ext cx="1914973" cy="134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Windows\Desktop\PSM2016MB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2" t="30392" r="54412" b="40850"/>
          <a:stretch/>
        </p:blipFill>
        <p:spPr bwMode="auto">
          <a:xfrm>
            <a:off x="5562455" y="3628598"/>
            <a:ext cx="1553002" cy="155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65" r="2074" b="11765"/>
          <a:stretch/>
        </p:blipFill>
        <p:spPr>
          <a:xfrm>
            <a:off x="5562455" y="5054163"/>
            <a:ext cx="1514838" cy="105531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C:\Users\Windows\Desktop\PSM2016MB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1" t="60784" r="37684" b="3921"/>
          <a:stretch/>
        </p:blipFill>
        <p:spPr bwMode="auto">
          <a:xfrm>
            <a:off x="7102693" y="3720875"/>
            <a:ext cx="1405686" cy="108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824897" y="5770965"/>
            <a:ext cx="1556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P-solubilizing fungi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6200" y="5663244"/>
            <a:ext cx="2447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Pure culture of microbial isolates with PGP attributes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536082" y="5064322"/>
            <a:ext cx="60677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IAA</a:t>
            </a: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8" descr="root va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19" y="1155530"/>
            <a:ext cx="2220967" cy="1873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ross 17"/>
          <p:cNvSpPr/>
          <p:nvPr/>
        </p:nvSpPr>
        <p:spPr>
          <a:xfrm>
            <a:off x="2361471" y="1704841"/>
            <a:ext cx="609600" cy="612576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93432" y="1423289"/>
            <a:ext cx="1763767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SOIL, ROOTS, and PNCM Culture Collection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304800"/>
            <a:ext cx="914400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BRIEF BACKGROUND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ight Arrow 21"/>
          <p:cNvSpPr/>
          <p:nvPr/>
        </p:nvSpPr>
        <p:spPr>
          <a:xfrm rot="5400000">
            <a:off x="1993951" y="2611672"/>
            <a:ext cx="1134609" cy="9906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Isolate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553293" y="3429000"/>
            <a:ext cx="298110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P-</a:t>
            </a:r>
            <a:r>
              <a:rPr lang="en-US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solubiliuzation</a:t>
            </a: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7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2599"/>
            <a:ext cx="9144000" cy="12954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04800"/>
            <a:ext cx="914400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OBJECTIVE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81000" y="2133600"/>
            <a:ext cx="8382000" cy="3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 sz="3600" kern="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To enhance  existing BIOTECH   mycorrhizal inoculants     with “third symbionts”  for sustainable    agriculture.</a:t>
            </a:r>
            <a:endParaRPr lang="en-PH" altLang="en-US" sz="3600" kern="0" dirty="0" smtClean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>
              <a:buFont typeface="Wingdings" pitchFamily="2" charset="2"/>
              <a:buNone/>
            </a:pPr>
            <a:endParaRPr lang="en-PH" altLang="en-US" sz="3600" kern="0" dirty="0" smtClean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endParaRPr lang="en-PH" altLang="en-US" sz="3600" kern="0" dirty="0" smtClean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70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161" y="717798"/>
            <a:ext cx="792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STUDY 1. Assessment of the Interaction Effect of Existing Vesicular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Arbuscular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Mycorrhizal (VAM)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Inoculant and Screened “third symbionts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”. </a:t>
            </a:r>
            <a:endParaRPr lang="en-PH" sz="20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19"/>
          <a:stretch/>
        </p:blipFill>
        <p:spPr>
          <a:xfrm>
            <a:off x="0" y="6008914"/>
            <a:ext cx="9144000" cy="84908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43626" y="1754926"/>
            <a:ext cx="8900374" cy="3939540"/>
          </a:xfrm>
          <a:prstGeom prst="rect">
            <a:avLst/>
          </a:prstGeom>
          <a:pattFill prst="pct90">
            <a:fgClr>
              <a:schemeClr val="bg1"/>
            </a:fgClr>
            <a:bgClr>
              <a:schemeClr val="bg2">
                <a:lumMod val="60000"/>
                <a:lumOff val="40000"/>
              </a:schemeClr>
            </a:bgClr>
          </a:pattFill>
          <a:ln cap="rnd">
            <a:noFill/>
            <a:round/>
          </a:ln>
          <a:effectLst>
            <a:glow rad="228600">
              <a:schemeClr val="bg2">
                <a:lumMod val="40000"/>
                <a:lumOff val="60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PH" sz="25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SELECTED THIRD SYMBIONTS USED</a:t>
            </a:r>
          </a:p>
          <a:p>
            <a:pPr algn="l"/>
            <a:r>
              <a:rPr lang="en-PH" sz="25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NFB:					PSB:</a:t>
            </a:r>
          </a:p>
          <a:p>
            <a:pPr algn="l"/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T1B4 </a:t>
            </a:r>
            <a:r>
              <a:rPr lang="en-US" sz="25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- U9 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Unidentified			T2B2 </a:t>
            </a:r>
            <a:r>
              <a:rPr lang="en-US" sz="25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- </a:t>
            </a:r>
            <a:r>
              <a:rPr lang="en-US" sz="2500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Ralstonia</a:t>
            </a:r>
            <a:r>
              <a:rPr lang="en-US" sz="25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5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sp</a:t>
            </a:r>
            <a:r>
              <a:rPr lang="en-US" sz="25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  <a:endParaRPr lang="en-US" sz="25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l"/>
            <a:r>
              <a:rPr lang="en-US" sz="25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T1B7 - U12 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Unidentified			</a:t>
            </a:r>
            <a:r>
              <a:rPr lang="en-US" sz="25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T2B6 - </a:t>
            </a:r>
            <a:r>
              <a:rPr lang="en-US" sz="2500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Klebsiella</a:t>
            </a:r>
            <a:r>
              <a:rPr lang="en-US" sz="25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5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sp.</a:t>
            </a:r>
            <a:r>
              <a:rPr lang="en-US" sz="25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</a:p>
          <a:p>
            <a:pPr algn="l"/>
            <a:r>
              <a:rPr lang="en-PH" sz="25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T1B8 - </a:t>
            </a:r>
            <a:r>
              <a:rPr lang="en-US" sz="2500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Acetobacter</a:t>
            </a:r>
            <a:r>
              <a:rPr lang="en-US" sz="25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5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sp</a:t>
            </a:r>
            <a:r>
              <a:rPr lang="en-US" sz="25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en-US" sz="2500" i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			</a:t>
            </a:r>
            <a:r>
              <a:rPr lang="en-PH" sz="25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T2B8 </a:t>
            </a:r>
            <a:r>
              <a:rPr lang="en-PH" sz="25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- </a:t>
            </a:r>
            <a:r>
              <a:rPr lang="en-US" sz="2500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Burkholderia</a:t>
            </a:r>
            <a:r>
              <a:rPr lang="en-US" sz="25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sp</a:t>
            </a:r>
            <a:r>
              <a:rPr lang="en-US" sz="2500" i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  <a:p>
            <a:pPr algn="l"/>
            <a:endParaRPr lang="en-US" sz="2500" b="1" i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l"/>
            <a:r>
              <a:rPr lang="en-PH" sz="25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PSF:					GROWTH PARAMETERS:</a:t>
            </a:r>
          </a:p>
          <a:p>
            <a:pPr algn="l"/>
            <a:r>
              <a:rPr lang="en-PH" sz="25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T2M5 – </a:t>
            </a:r>
            <a:r>
              <a:rPr lang="en-PH" sz="2500" i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Aspergillus</a:t>
            </a:r>
            <a:r>
              <a:rPr lang="en-PH" sz="25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sp.			HEIGHT</a:t>
            </a:r>
            <a:endParaRPr lang="en-PH" sz="25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l"/>
            <a:r>
              <a:rPr lang="en-PH" sz="25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T2M6 </a:t>
            </a:r>
            <a:r>
              <a:rPr lang="en-PH" sz="25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– Sterile </a:t>
            </a:r>
            <a:r>
              <a:rPr lang="en-PH" sz="25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Mycelia			FRESH WEIGHT</a:t>
            </a:r>
            <a:endParaRPr lang="en-PH" sz="25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l"/>
            <a:r>
              <a:rPr lang="en-PH" sz="25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T2M10 </a:t>
            </a:r>
            <a:r>
              <a:rPr lang="en-PH" sz="25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– </a:t>
            </a:r>
            <a:r>
              <a:rPr lang="en-PH" sz="2500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Penicillium</a:t>
            </a:r>
            <a:r>
              <a:rPr lang="en-PH" sz="25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sp</a:t>
            </a:r>
            <a:r>
              <a:rPr lang="en-PH" sz="25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.			OVEN DRY WEIGHT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21525"/>
            <a:ext cx="9144000" cy="4971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SIGNIFICANT RESULTS</a:t>
            </a:r>
            <a:r>
              <a:rPr lang="en-US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21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041737"/>
            <a:ext cx="792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STUDY 1. Assessment of the Interaction Effect of Existing Vesicular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Arbuscular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Mycorrhizal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(VAM)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Inoculant and Screened “third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symbionts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”.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Dr. Marilyn B. Brown </a:t>
            </a:r>
            <a:endParaRPr lang="en-PH" sz="20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19"/>
          <a:stretch/>
        </p:blipFill>
        <p:spPr>
          <a:xfrm>
            <a:off x="0" y="6008914"/>
            <a:ext cx="9144000" cy="849086"/>
          </a:xfrm>
          <a:prstGeom prst="rect">
            <a:avLst/>
          </a:prstGeom>
        </p:spPr>
      </p:pic>
      <p:pic>
        <p:nvPicPr>
          <p:cNvPr id="2050" name="Picture 1" descr="Slid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145451"/>
            <a:ext cx="6324600" cy="401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4971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SIGNIFICANT RESULTS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1286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19"/>
          <a:stretch/>
        </p:blipFill>
        <p:spPr>
          <a:xfrm>
            <a:off x="39584" y="6008914"/>
            <a:ext cx="9144000" cy="849086"/>
          </a:xfrm>
          <a:prstGeom prst="rect">
            <a:avLst/>
          </a:prstGeom>
        </p:spPr>
      </p:pic>
      <p:pic>
        <p:nvPicPr>
          <p:cNvPr id="1026" name="Picture 2" descr="set-u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98"/>
          <a:stretch>
            <a:fillRect/>
          </a:stretch>
        </p:blipFill>
        <p:spPr bwMode="auto">
          <a:xfrm>
            <a:off x="228600" y="1066800"/>
            <a:ext cx="3955594" cy="42780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4971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SIGNIFICANT RESULTS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3300" y="512802"/>
            <a:ext cx="1600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ONIONS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43400" y="1143000"/>
            <a:ext cx="4570421" cy="403187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indent="-228600" algn="just"/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I.  Interaction 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Effect of VAMRI  and Revived Isolates on Onion under Growth room 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conditions</a:t>
            </a:r>
          </a:p>
          <a:p>
            <a:pPr algn="just"/>
            <a:endParaRPr lang="en-US" sz="1600" b="1" dirty="0" smtClean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Nitrogen 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fixing bacteria 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and VAMRI</a:t>
            </a:r>
            <a:endParaRPr lang="en-US" sz="16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just"/>
            <a:endParaRPr lang="en-US" sz="1600" dirty="0" smtClean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just"/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Among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the mycorrhizal plants treated with NFB, T1B8 had positive interaction effect with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VAMRI. </a:t>
            </a:r>
          </a:p>
          <a:p>
            <a:pPr marL="1485900" indent="-285750" algn="just">
              <a:buFontTx/>
              <a:buChar char="-"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P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hosphate 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solubilizing fungi and 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VAMRI</a:t>
            </a:r>
          </a:p>
          <a:p>
            <a:pPr algn="just"/>
            <a:endParaRPr lang="en-US" sz="16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just"/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T2M5, T2M6,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and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T2M10</a:t>
            </a:r>
          </a:p>
          <a:p>
            <a:pPr algn="just"/>
            <a:endParaRPr lang="en-US" sz="1600" b="1" dirty="0" smtClean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P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hosphate-solubilizing 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bacteria and 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VAMRI</a:t>
            </a:r>
          </a:p>
          <a:p>
            <a:pPr algn="just"/>
            <a:endParaRPr lang="en-US" sz="1600" dirty="0" smtClean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just"/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T2B2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, T2B6, and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T2B8</a:t>
            </a:r>
            <a:endParaRPr lang="en-PH" sz="16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6061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2599"/>
            <a:ext cx="9144000" cy="1295401"/>
          </a:xfrm>
          <a:prstGeom prst="rect">
            <a:avLst/>
          </a:prstGeom>
        </p:spPr>
      </p:pic>
      <p:pic>
        <p:nvPicPr>
          <p:cNvPr id="1026" name="Picture 2" descr="Slide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t="9953" r="6630" b="13155"/>
          <a:stretch>
            <a:fillRect/>
          </a:stretch>
        </p:blipFill>
        <p:spPr bwMode="auto">
          <a:xfrm>
            <a:off x="685800" y="271903"/>
            <a:ext cx="7162800" cy="266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Harnessingf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968625"/>
            <a:ext cx="7238999" cy="19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1" y="4953001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en-P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 –up for the evaluation of the interaction effect of suspected newly screened “third symbionts” and VAMRI in onion, corn and soybean in growth room condition.</a:t>
            </a:r>
          </a:p>
          <a:p>
            <a:endParaRPr lang="en-P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90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19"/>
          <a:stretch/>
        </p:blipFill>
        <p:spPr>
          <a:xfrm>
            <a:off x="39584" y="6008914"/>
            <a:ext cx="9144000" cy="84908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414064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24400" y="1655326"/>
            <a:ext cx="4267200" cy="255454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00050" lvl="0" indent="-400050" algn="just">
              <a:buAutoNum type="romanUcPeriod"/>
            </a:pP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Interaction 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Effect of VAMRI and Phosphate Solubilizing Fungi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on 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Rice under </a:t>
            </a:r>
            <a:r>
              <a:rPr lang="en-US" sz="16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screenhouse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conditions</a:t>
            </a:r>
          </a:p>
          <a:p>
            <a:pPr lvl="0" algn="just"/>
            <a:endParaRPr lang="en-US" sz="16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lvl="0" algn="just"/>
            <a:endParaRPr lang="en-US" sz="1600" dirty="0" smtClean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lvl="0" algn="just"/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For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d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irect seeded mycorrhizal rice: </a:t>
            </a:r>
          </a:p>
          <a:p>
            <a:pPr lvl="0" algn="just"/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T2M10</a:t>
            </a:r>
          </a:p>
          <a:p>
            <a:pPr lvl="0" algn="just"/>
            <a:endParaRPr lang="en-US" sz="16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just"/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For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transplanted mycorrhizal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rice: </a:t>
            </a:r>
          </a:p>
          <a:p>
            <a:pPr algn="just"/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T2M6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21545" y="869298"/>
            <a:ext cx="1600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RICE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4971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SIGNIFICANT RESULTS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3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BIOTECH-TEMPLATE</Template>
  <TotalTime>1709</TotalTime>
  <Words>1261</Words>
  <Application>Microsoft Office PowerPoint</Application>
  <PresentationFormat>On-screen Show (4:3)</PresentationFormat>
  <Paragraphs>307</Paragraphs>
  <Slides>26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Aharoni</vt:lpstr>
      <vt:lpstr>Arial</vt:lpstr>
      <vt:lpstr>Calibri</vt:lpstr>
      <vt:lpstr>Cambria</vt:lpstr>
      <vt:lpstr>Tahoma</vt:lpstr>
      <vt:lpstr>Times New Roman</vt:lpstr>
      <vt:lpstr>Wingdings</vt:lpstr>
      <vt:lpstr>Office Theme</vt:lpstr>
      <vt:lpstr>Harnessing Vesicular Arbuscular Mycorrhizal (VAM) Inoculants Enhanced with Beneficial  “Third Symbionts”  For Sustainable Agriculture  (Phase II)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Determination of the Most Effective Formulation Carrier  of the “third symbionts” compatible with VAM Inoculant </vt:lpstr>
      <vt:lpstr>PowerPoint Presentation</vt:lpstr>
      <vt:lpstr>PowerPoint Presentation</vt:lpstr>
      <vt:lpstr>PowerPoint Presentation</vt:lpstr>
      <vt:lpstr> </vt:lpstr>
      <vt:lpstr> </vt:lpstr>
      <vt:lpstr>On-Farm Demonstration Trials of the Effectiveness of Enhanced VAM  Inoculants </vt:lpstr>
      <vt:lpstr>Weight of corn (ten ears) as affected by interaction of VAMRI and  “third symbionts” fertilized with  ½  RRC  compared to full RRC. </vt:lpstr>
      <vt:lpstr>  Growth performance of corn inoculated with selected phosphate solubilizing microorganisms in  San Vicente Sto. Tomas, Batangas. </vt:lpstr>
      <vt:lpstr> </vt:lpstr>
      <vt:lpstr> </vt:lpstr>
      <vt:lpstr>THANK YOU VERY MUCH.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PHOSPHATE SOLUBILIZING INOCULANT FOR CORN</dc:title>
  <dc:creator>Anja</dc:creator>
  <cp:lastModifiedBy>asus</cp:lastModifiedBy>
  <cp:revision>100</cp:revision>
  <cp:lastPrinted>2016-08-02T13:17:52Z</cp:lastPrinted>
  <dcterms:created xsi:type="dcterms:W3CDTF">2015-06-13T03:44:15Z</dcterms:created>
  <dcterms:modified xsi:type="dcterms:W3CDTF">2018-04-25T09:01:30Z</dcterms:modified>
</cp:coreProperties>
</file>