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15" r:id="rId2"/>
    <p:sldMasterId id="2147483853" r:id="rId3"/>
    <p:sldMasterId id="2147483902" r:id="rId4"/>
    <p:sldMasterId id="2147483947" r:id="rId5"/>
    <p:sldMasterId id="2147483975" r:id="rId6"/>
    <p:sldMasterId id="2147483987" r:id="rId7"/>
  </p:sldMasterIdLst>
  <p:notesMasterIdLst>
    <p:notesMasterId r:id="rId21"/>
  </p:notesMasterIdLst>
  <p:handoutMasterIdLst>
    <p:handoutMasterId r:id="rId22"/>
  </p:handoutMasterIdLst>
  <p:sldIdLst>
    <p:sldId id="289" r:id="rId8"/>
    <p:sldId id="345" r:id="rId9"/>
    <p:sldId id="344" r:id="rId10"/>
    <p:sldId id="346" r:id="rId11"/>
    <p:sldId id="283" r:id="rId12"/>
    <p:sldId id="333" r:id="rId13"/>
    <p:sldId id="319" r:id="rId14"/>
    <p:sldId id="341" r:id="rId15"/>
    <p:sldId id="338" r:id="rId16"/>
    <p:sldId id="339" r:id="rId17"/>
    <p:sldId id="335" r:id="rId18"/>
    <p:sldId id="337" r:id="rId19"/>
    <p:sldId id="308" r:id="rId20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895" autoAdjust="0"/>
  </p:normalViewPr>
  <p:slideViewPr>
    <p:cSldViewPr snapToGrid="0" showGuides="1">
      <p:cViewPr varScale="1">
        <p:scale>
          <a:sx n="57" d="100"/>
          <a:sy n="57" d="100"/>
        </p:scale>
        <p:origin x="-18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F15C9-0959-4E99-A84F-8E5E5CA3FD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1E469FE-E1B4-41C3-BA52-B2F9B346AA16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th-TH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FCFF9D-8816-4B57-9593-29E8E866CAC3}" type="parTrans" cxnId="{54DB9FAD-C3F9-43F1-99A0-FA6C1EBADA9D}">
      <dgm:prSet/>
      <dgm:spPr/>
      <dgm:t>
        <a:bodyPr/>
        <a:lstStyle/>
        <a:p>
          <a:endParaRPr lang="th-TH" sz="12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8CE1BC-B900-4342-A209-68C8AD91C09C}" type="sibTrans" cxnId="{54DB9FAD-C3F9-43F1-99A0-FA6C1EBADA9D}">
      <dgm:prSet/>
      <dgm:spPr/>
      <dgm:t>
        <a:bodyPr/>
        <a:lstStyle/>
        <a:p>
          <a:endParaRPr lang="th-TH" sz="12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D34CC0-80DE-4AFD-AEA6-BDFE2A9A8E6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endParaRPr lang="th-TH" sz="105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A920E2-E1BB-41F4-9CF3-CABE1D553DEF}" type="parTrans" cxnId="{84B3EAC7-9F0A-4452-90F1-BB13151E58E1}">
      <dgm:prSet/>
      <dgm:spPr/>
      <dgm:t>
        <a:bodyPr/>
        <a:lstStyle/>
        <a:p>
          <a:endParaRPr lang="th-TH" sz="12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57D2E0-9680-4630-A127-EBC38169C374}" type="sibTrans" cxnId="{84B3EAC7-9F0A-4452-90F1-BB13151E58E1}">
      <dgm:prSet/>
      <dgm:spPr/>
      <dgm:t>
        <a:bodyPr/>
        <a:lstStyle/>
        <a:p>
          <a:endParaRPr lang="th-TH" sz="12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860BA-E08C-4309-A74F-402AF3D6AB8E}">
      <dgm:prSet phldrT="[Tex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endParaRPr lang="th-TH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6FBFE5-89E2-47AD-A163-B49B15958643}" type="parTrans" cxnId="{2125D628-F9F8-4938-916A-AC03FC87AB16}">
      <dgm:prSet/>
      <dgm:spPr/>
      <dgm:t>
        <a:bodyPr/>
        <a:lstStyle/>
        <a:p>
          <a:endParaRPr lang="th-TH" sz="12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E531C3-61EF-435A-A3A4-477F9D66A94D}" type="sibTrans" cxnId="{2125D628-F9F8-4938-916A-AC03FC87AB16}">
      <dgm:prSet/>
      <dgm:spPr/>
      <dgm:t>
        <a:bodyPr/>
        <a:lstStyle/>
        <a:p>
          <a:endParaRPr lang="th-TH" sz="12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EE31EF-8533-430F-940E-F95F78FB20E9}" type="pres">
      <dgm:prSet presAssocID="{896F15C9-0959-4E99-A84F-8E5E5CA3FD9D}" presName="compositeShape" presStyleCnt="0">
        <dgm:presLayoutVars>
          <dgm:chMax val="7"/>
          <dgm:dir/>
          <dgm:resizeHandles val="exact"/>
        </dgm:presLayoutVars>
      </dgm:prSet>
      <dgm:spPr/>
    </dgm:pt>
    <dgm:pt modelId="{CB2DDEFB-F0E5-40A9-93CE-5DCF7109CDCA}" type="pres">
      <dgm:prSet presAssocID="{11E469FE-E1B4-41C3-BA52-B2F9B346AA16}" presName="circ1" presStyleLbl="vennNode1" presStyleIdx="0" presStyleCnt="3" custScaleX="110725" custScaleY="106430" custLinFactNeighborY="0"/>
      <dgm:spPr/>
      <dgm:t>
        <a:bodyPr/>
        <a:lstStyle/>
        <a:p>
          <a:endParaRPr lang="th-TH"/>
        </a:p>
      </dgm:t>
    </dgm:pt>
    <dgm:pt modelId="{C52DCAF2-D5CC-4507-B378-BAE2AAD32E63}" type="pres">
      <dgm:prSet presAssocID="{11E469FE-E1B4-41C3-BA52-B2F9B346AA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498F32-4080-4699-8ABC-0BE312D09573}" type="pres">
      <dgm:prSet presAssocID="{F5D34CC0-80DE-4AFD-AEA6-BDFE2A9A8E66}" presName="circ2" presStyleLbl="vennNode1" presStyleIdx="1" presStyleCnt="3" custLinFactNeighborX="6739" custLinFactNeighborY="3386"/>
      <dgm:spPr/>
      <dgm:t>
        <a:bodyPr/>
        <a:lstStyle/>
        <a:p>
          <a:endParaRPr lang="th-TH"/>
        </a:p>
      </dgm:t>
    </dgm:pt>
    <dgm:pt modelId="{22752B83-E81B-4520-8AB6-30102B6A6DFC}" type="pres">
      <dgm:prSet presAssocID="{F5D34CC0-80DE-4AFD-AEA6-BDFE2A9A8E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CF6E26-D919-453F-A934-4911F9CA2D5D}" type="pres">
      <dgm:prSet presAssocID="{43F860BA-E08C-4309-A74F-402AF3D6AB8E}" presName="circ3" presStyleLbl="vennNode1" presStyleIdx="2" presStyleCnt="3"/>
      <dgm:spPr/>
      <dgm:t>
        <a:bodyPr/>
        <a:lstStyle/>
        <a:p>
          <a:endParaRPr lang="th-TH"/>
        </a:p>
      </dgm:t>
    </dgm:pt>
    <dgm:pt modelId="{A64921D0-47FC-4A58-8A1D-7F248ADAA235}" type="pres">
      <dgm:prSet presAssocID="{43F860BA-E08C-4309-A74F-402AF3D6AB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F48E92-199A-4885-A21C-22AF6C2CB6F5}" type="presOf" srcId="{43F860BA-E08C-4309-A74F-402AF3D6AB8E}" destId="{42CF6E26-D919-453F-A934-4911F9CA2D5D}" srcOrd="0" destOrd="0" presId="urn:microsoft.com/office/officeart/2005/8/layout/venn1"/>
    <dgm:cxn modelId="{A35B35BB-A16F-4ABC-BBE3-CE49A694CD1E}" type="presOf" srcId="{11E469FE-E1B4-41C3-BA52-B2F9B346AA16}" destId="{C52DCAF2-D5CC-4507-B378-BAE2AAD32E63}" srcOrd="1" destOrd="0" presId="urn:microsoft.com/office/officeart/2005/8/layout/venn1"/>
    <dgm:cxn modelId="{CE121E5B-8F0B-421C-98BB-5A4A3EB161D5}" type="presOf" srcId="{11E469FE-E1B4-41C3-BA52-B2F9B346AA16}" destId="{CB2DDEFB-F0E5-40A9-93CE-5DCF7109CDCA}" srcOrd="0" destOrd="0" presId="urn:microsoft.com/office/officeart/2005/8/layout/venn1"/>
    <dgm:cxn modelId="{2125D628-F9F8-4938-916A-AC03FC87AB16}" srcId="{896F15C9-0959-4E99-A84F-8E5E5CA3FD9D}" destId="{43F860BA-E08C-4309-A74F-402AF3D6AB8E}" srcOrd="2" destOrd="0" parTransId="{156FBFE5-89E2-47AD-A163-B49B15958643}" sibTransId="{73E531C3-61EF-435A-A3A4-477F9D66A94D}"/>
    <dgm:cxn modelId="{3168AAC9-BE55-4B87-8540-6CC0C63E7694}" type="presOf" srcId="{43F860BA-E08C-4309-A74F-402AF3D6AB8E}" destId="{A64921D0-47FC-4A58-8A1D-7F248ADAA235}" srcOrd="1" destOrd="0" presId="urn:microsoft.com/office/officeart/2005/8/layout/venn1"/>
    <dgm:cxn modelId="{54DB9FAD-C3F9-43F1-99A0-FA6C1EBADA9D}" srcId="{896F15C9-0959-4E99-A84F-8E5E5CA3FD9D}" destId="{11E469FE-E1B4-41C3-BA52-B2F9B346AA16}" srcOrd="0" destOrd="0" parTransId="{B7FCFF9D-8816-4B57-9593-29E8E866CAC3}" sibTransId="{718CE1BC-B900-4342-A209-68C8AD91C09C}"/>
    <dgm:cxn modelId="{8813192E-F464-4A69-869F-7B9BCA54379F}" type="presOf" srcId="{896F15C9-0959-4E99-A84F-8E5E5CA3FD9D}" destId="{5FEE31EF-8533-430F-940E-F95F78FB20E9}" srcOrd="0" destOrd="0" presId="urn:microsoft.com/office/officeart/2005/8/layout/venn1"/>
    <dgm:cxn modelId="{7DE70924-5319-4674-ACB6-096B2B7A1CA2}" type="presOf" srcId="{F5D34CC0-80DE-4AFD-AEA6-BDFE2A9A8E66}" destId="{22752B83-E81B-4520-8AB6-30102B6A6DFC}" srcOrd="1" destOrd="0" presId="urn:microsoft.com/office/officeart/2005/8/layout/venn1"/>
    <dgm:cxn modelId="{DDCF27BA-2662-4B01-95AA-BCDF5A4A76D2}" type="presOf" srcId="{F5D34CC0-80DE-4AFD-AEA6-BDFE2A9A8E66}" destId="{49498F32-4080-4699-8ABC-0BE312D09573}" srcOrd="0" destOrd="0" presId="urn:microsoft.com/office/officeart/2005/8/layout/venn1"/>
    <dgm:cxn modelId="{84B3EAC7-9F0A-4452-90F1-BB13151E58E1}" srcId="{896F15C9-0959-4E99-A84F-8E5E5CA3FD9D}" destId="{F5D34CC0-80DE-4AFD-AEA6-BDFE2A9A8E66}" srcOrd="1" destOrd="0" parTransId="{EFA920E2-E1BB-41F4-9CF3-CABE1D553DEF}" sibTransId="{9E57D2E0-9680-4630-A127-EBC38169C374}"/>
    <dgm:cxn modelId="{060079D5-3279-474A-A659-2E2D553AF2D7}" type="presParOf" srcId="{5FEE31EF-8533-430F-940E-F95F78FB20E9}" destId="{CB2DDEFB-F0E5-40A9-93CE-5DCF7109CDCA}" srcOrd="0" destOrd="0" presId="urn:microsoft.com/office/officeart/2005/8/layout/venn1"/>
    <dgm:cxn modelId="{D7F6E3DF-8F12-4973-83CA-EF85B83A3DF8}" type="presParOf" srcId="{5FEE31EF-8533-430F-940E-F95F78FB20E9}" destId="{C52DCAF2-D5CC-4507-B378-BAE2AAD32E63}" srcOrd="1" destOrd="0" presId="urn:microsoft.com/office/officeart/2005/8/layout/venn1"/>
    <dgm:cxn modelId="{A5AAFDB0-3781-4CA3-9EF2-6E81CDD7E069}" type="presParOf" srcId="{5FEE31EF-8533-430F-940E-F95F78FB20E9}" destId="{49498F32-4080-4699-8ABC-0BE312D09573}" srcOrd="2" destOrd="0" presId="urn:microsoft.com/office/officeart/2005/8/layout/venn1"/>
    <dgm:cxn modelId="{F1AB2AFD-E092-4DCD-8CDB-D751FA5166C0}" type="presParOf" srcId="{5FEE31EF-8533-430F-940E-F95F78FB20E9}" destId="{22752B83-E81B-4520-8AB6-30102B6A6DFC}" srcOrd="3" destOrd="0" presId="urn:microsoft.com/office/officeart/2005/8/layout/venn1"/>
    <dgm:cxn modelId="{13117C5C-4D35-45F7-BB58-C5CE43406204}" type="presParOf" srcId="{5FEE31EF-8533-430F-940E-F95F78FB20E9}" destId="{42CF6E26-D919-453F-A934-4911F9CA2D5D}" srcOrd="4" destOrd="0" presId="urn:microsoft.com/office/officeart/2005/8/layout/venn1"/>
    <dgm:cxn modelId="{0A65A3AC-7EA7-4847-B648-4EFD688C85DB}" type="presParOf" srcId="{5FEE31EF-8533-430F-940E-F95F78FB20E9}" destId="{A64921D0-47FC-4A58-8A1D-7F248ADAA2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DDEFB-F0E5-40A9-93CE-5DCF7109CDCA}">
      <dsp:nvSpPr>
        <dsp:cNvPr id="0" name=""/>
        <dsp:cNvSpPr/>
      </dsp:nvSpPr>
      <dsp:spPr>
        <a:xfrm>
          <a:off x="356125" y="65109"/>
          <a:ext cx="1283560" cy="123377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7267" y="281019"/>
        <a:ext cx="941277" cy="555197"/>
      </dsp:txXfrm>
    </dsp:sp>
    <dsp:sp modelId="{49498F32-4080-4699-8ABC-0BE312D09573}">
      <dsp:nvSpPr>
        <dsp:cNvPr id="0" name=""/>
        <dsp:cNvSpPr/>
      </dsp:nvSpPr>
      <dsp:spPr>
        <a:xfrm>
          <a:off x="836579" y="866151"/>
          <a:ext cx="1159232" cy="1159232"/>
        </a:xfrm>
        <a:prstGeom prst="ellipse">
          <a:avLst/>
        </a:prstGeom>
        <a:solidFill>
          <a:srgbClr val="008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5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91111" y="1165619"/>
        <a:ext cx="695539" cy="637577"/>
      </dsp:txXfrm>
    </dsp:sp>
    <dsp:sp modelId="{42CF6E26-D919-453F-A934-4911F9CA2D5D}">
      <dsp:nvSpPr>
        <dsp:cNvPr id="0" name=""/>
        <dsp:cNvSpPr/>
      </dsp:nvSpPr>
      <dsp:spPr>
        <a:xfrm>
          <a:off x="0" y="826899"/>
          <a:ext cx="1159232" cy="1159232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9161" y="1126367"/>
        <a:ext cx="695539" cy="63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6BC2-847B-4500-881C-444C2E2163B8}" type="datetimeFigureOut">
              <a:rPr lang="th-TH" smtClean="0"/>
              <a:t>4/24/18 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1CEB8-A93B-4964-838D-B2E88CECE2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473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040A4-5D65-4BB2-845C-34950EC9FDA9}" type="datetimeFigureOut">
              <a:rPr lang="th-TH" smtClean="0"/>
              <a:t>4/24/18 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0210-0C61-49DA-ADE6-8E9BA1F9AA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99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D698-3756-4DA4-972A-A4EEBEEB78D2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9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ea typeface="Calibri" panose="020F0502020204030204" pitchFamily="34" charset="0"/>
              </a:rPr>
              <a:t>The organizer provided 13 grants for </a:t>
            </a:r>
            <a:r>
              <a:rPr lang="en-US" sz="1800" dirty="0" err="1" smtClean="0">
                <a:ea typeface="Calibri" panose="020F0502020204030204" pitchFamily="34" charset="0"/>
              </a:rPr>
              <a:t>AnMicro</a:t>
            </a:r>
            <a:r>
              <a:rPr lang="en-US" sz="1800" dirty="0" smtClean="0">
                <a:ea typeface="Calibri" panose="020F0502020204030204" pitchFamily="34" charset="0"/>
              </a:rPr>
              <a:t> members and 6 grant for non-</a:t>
            </a:r>
            <a:r>
              <a:rPr lang="en-US" sz="1800" dirty="0" err="1" smtClean="0">
                <a:ea typeface="Calibri" panose="020F0502020204030204" pitchFamily="34" charset="0"/>
              </a:rPr>
              <a:t>AnMicro</a:t>
            </a:r>
            <a:r>
              <a:rPr lang="en-US" sz="1800" dirty="0" smtClean="0">
                <a:ea typeface="Calibri" panose="020F0502020204030204" pitchFamily="34" charset="0"/>
              </a:rPr>
              <a:t> member to participate in the workshop.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two parallel workshops, namely the “Identification of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Mitosporic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fungi” and the “Effective and reliable method of microbial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biotyping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MALDI-TOF Mass Spectrometry”</a:t>
            </a:r>
            <a:endParaRPr lang="th-TH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7B78-ED68-4A4C-BF7D-0F6F357DD96E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664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0210-0C61-49DA-ADE6-8E9BA1F9AA5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811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Based</a:t>
            </a:r>
            <a:r>
              <a:rPr lang="en-US" sz="1600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on the national policy and NSTDA Strategic plan, BIOTEC has developed 5-year strategic research plans that intend to serve the country’s need.  The targets of each research area have been identified.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CFF-0701-4B85-B71F-C417B06D2372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1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93B3F-79F3-3C46-8162-31211CFBB9B1}" type="slidenum">
              <a:rPr lang="en-US"/>
              <a:pPr/>
              <a:t>4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Microbes are one of the resources that are clearly useful for almost all sectors, ranging from energy to health</a:t>
            </a:r>
            <a:r>
              <a:rPr lang="en-US" dirty="0">
                <a:cs typeface="Angsana New" charset="0"/>
              </a:rPr>
              <a:t>.</a:t>
            </a:r>
          </a:p>
          <a:p>
            <a:r>
              <a:rPr lang="en-US" dirty="0" smtClean="0">
                <a:cs typeface="Angsana New" charset="0"/>
              </a:rPr>
              <a:t>At National Center for Genetic Engineering and Biotechnology,</a:t>
            </a:r>
            <a:r>
              <a:rPr lang="en-US" baseline="0" dirty="0" smtClean="0">
                <a:cs typeface="Angsana New" charset="0"/>
              </a:rPr>
              <a:t> or BIOTEC, under NSTDA, MOST. We have a research unit that focus on microbial biotechnology</a:t>
            </a:r>
            <a:endParaRPr lang="en-US" dirty="0" smtClean="0">
              <a:cs typeface="Angsana New" charset="0"/>
            </a:endParaRPr>
          </a:p>
          <a:p>
            <a:endParaRPr lang="en-US" dirty="0" smtClean="0">
              <a:cs typeface="Angsana New" charset="0"/>
            </a:endParaRPr>
          </a:p>
          <a:p>
            <a:endParaRPr lang="en-US" dirty="0" smtClean="0">
              <a:cs typeface="Angsana New" charset="0"/>
            </a:endParaRPr>
          </a:p>
          <a:p>
            <a:endParaRPr lang="en-US" dirty="0" smtClean="0">
              <a:cs typeface="Angsana New" charset="0"/>
            </a:endParaRPr>
          </a:p>
          <a:p>
            <a:r>
              <a:rPr lang="en-US" dirty="0" smtClean="0">
                <a:cs typeface="Angsana New" charset="0"/>
              </a:rPr>
              <a:t>In </a:t>
            </a:r>
            <a:r>
              <a:rPr lang="en-US" dirty="0">
                <a:cs typeface="Angsana New" charset="0"/>
              </a:rPr>
              <a:t>order to support the utilization and innovation of bioscience and </a:t>
            </a:r>
            <a:r>
              <a:rPr lang="en-US" dirty="0" err="1">
                <a:cs typeface="Angsana New" charset="0"/>
              </a:rPr>
              <a:t>bioindustry</a:t>
            </a:r>
            <a:r>
              <a:rPr lang="en-US" dirty="0">
                <a:cs typeface="Angsana New" charset="0"/>
              </a:rPr>
              <a:t>, it is necessary to have a </a:t>
            </a:r>
            <a:r>
              <a:rPr lang="en-US" dirty="0" err="1">
                <a:cs typeface="Angsana New" charset="0"/>
              </a:rPr>
              <a:t>bioresource</a:t>
            </a:r>
            <a:r>
              <a:rPr lang="en-US" dirty="0">
                <a:cs typeface="Angsana New" charset="0"/>
              </a:rPr>
              <a:t> center that can support the sustainability use of microbes. The role of the </a:t>
            </a:r>
            <a:r>
              <a:rPr lang="en-US" dirty="0" err="1">
                <a:cs typeface="Angsana New" charset="0"/>
              </a:rPr>
              <a:t>bioresource</a:t>
            </a:r>
            <a:r>
              <a:rPr lang="en-US" dirty="0">
                <a:cs typeface="Angsana New" charset="0"/>
              </a:rPr>
              <a:t> center will not only include the management and service of microbial resources following the guideline of OECD, but the BRC will need to act as the initiator/supporter of several important network to stimulate the </a:t>
            </a:r>
            <a:r>
              <a:rPr lang="en-US" dirty="0" err="1">
                <a:cs typeface="Angsana New" charset="0"/>
              </a:rPr>
              <a:t>bioindustry</a:t>
            </a:r>
            <a:r>
              <a:rPr lang="en-US" dirty="0">
                <a:cs typeface="Angsana New" charset="0"/>
              </a:rPr>
              <a:t> establishment in the region.</a:t>
            </a:r>
            <a:endParaRPr lang="th-TH" dirty="0"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2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kern="0" dirty="0" smtClean="0">
                <a:solidFill>
                  <a:srgbClr val="0066FF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TBRC:</a:t>
            </a: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 an intermediary for biological materials with application, information, and value</a:t>
            </a:r>
          </a:p>
          <a:p>
            <a:endParaRPr lang="en-US" sz="1800" kern="0" dirty="0" smtClean="0">
              <a:solidFill>
                <a:srgbClr val="000000"/>
              </a:solidFill>
              <a:latin typeface="Microsoft Sans Serif" charset="0"/>
              <a:ea typeface="Microsoft Sans Serif" charset="0"/>
              <a:cs typeface="Microsoft Sans Serif" charset="0"/>
              <a:sym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Microbial strains with “application”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Genome/ </a:t>
            </a:r>
            <a:r>
              <a:rPr lang="en-US" sz="1800" kern="0" dirty="0" err="1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Metagenome</a:t>
            </a: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 collection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DNA/plasmids/Genetic materials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Antibodies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Cell lines</a:t>
            </a:r>
            <a:endParaRPr lang="th-TH" sz="1800" kern="0" dirty="0" smtClean="0">
              <a:solidFill>
                <a:srgbClr val="000000"/>
              </a:solidFill>
              <a:latin typeface="Microsoft Sans Serif" charset="0"/>
              <a:ea typeface="Microsoft Sans Serif" charset="0"/>
              <a:cs typeface="Microsoft Sans Serif" charset="0"/>
              <a:sym typeface="Arial"/>
            </a:endParaRPr>
          </a:p>
          <a:p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sz="3500" b="1" cap="small" dirty="0" smtClean="0">
                <a:solidFill>
                  <a:srgbClr val="00B050"/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TBRC MAIN ACTIVITIES</a:t>
            </a:r>
            <a:endParaRPr lang="en-US" sz="3500" cap="small" dirty="0" smtClean="0">
              <a:solidFill>
                <a:srgbClr val="000000"/>
              </a:solidFill>
              <a:latin typeface="Microsoft Sans Serif" charset="0"/>
              <a:ea typeface="Microsoft Sans Serif" charset="0"/>
              <a:cs typeface="Microsoft Sans Serif" charset="0"/>
              <a:sym typeface="Arial"/>
            </a:endParaRPr>
          </a:p>
          <a:p>
            <a:r>
              <a:rPr lang="en-US" sz="3800" dirty="0" smtClean="0">
                <a:solidFill>
                  <a:srgbClr val="4472C4">
                    <a:lumMod val="50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Preserve </a:t>
            </a:r>
            <a:r>
              <a:rPr lang="en-US" sz="38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microbial diversity/ </a:t>
            </a:r>
            <a:r>
              <a:rPr lang="en-US" sz="3800" dirty="0" err="1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microbiota</a:t>
            </a:r>
            <a:endParaRPr lang="en-US" sz="3800" dirty="0" smtClean="0">
              <a:solidFill>
                <a:srgbClr val="4472C4">
                  <a:lumMod val="75000"/>
                </a:srgbClr>
              </a:solidFill>
              <a:latin typeface="Microsoft Sans Serif" charset="0"/>
              <a:ea typeface="Microsoft Sans Serif" charset="0"/>
              <a:cs typeface="Microsoft Sans Serif" charset="0"/>
              <a:sym typeface="Arial"/>
            </a:endParaRPr>
          </a:p>
          <a:p>
            <a:r>
              <a:rPr lang="en-US" sz="3800" dirty="0" smtClean="0">
                <a:solidFill>
                  <a:srgbClr val="4472C4">
                    <a:lumMod val="50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Provide access to </a:t>
            </a:r>
          </a:p>
          <a:p>
            <a:pPr lvl="1"/>
            <a:r>
              <a:rPr lang="en-US" sz="32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authenticated microbial</a:t>
            </a:r>
            <a:r>
              <a:rPr lang="th-TH" sz="32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 </a:t>
            </a:r>
            <a:r>
              <a:rPr lang="en-US" sz="32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resources </a:t>
            </a:r>
          </a:p>
          <a:p>
            <a:pPr lvl="1"/>
            <a:r>
              <a:rPr lang="en-US" sz="32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Associated data </a:t>
            </a:r>
          </a:p>
          <a:p>
            <a:pPr lvl="1"/>
            <a:r>
              <a:rPr lang="en-US" sz="32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Knowledge and Expertise in microbial biotechnology</a:t>
            </a:r>
          </a:p>
          <a:p>
            <a:r>
              <a:rPr lang="en-US" sz="3800" dirty="0" smtClean="0">
                <a:solidFill>
                  <a:srgbClr val="4472C4">
                    <a:lumMod val="50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Ensure </a:t>
            </a:r>
            <a:r>
              <a:rPr lang="en-US" sz="3800" dirty="0" smtClean="0">
                <a:solidFill>
                  <a:srgbClr val="4472C4">
                    <a:lumMod val="75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the quality assurance </a:t>
            </a:r>
            <a:r>
              <a:rPr lang="en-US" sz="3800" dirty="0" smtClean="0">
                <a:solidFill>
                  <a:srgbClr val="4472C4">
                    <a:lumMod val="50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and control of </a:t>
            </a:r>
            <a:r>
              <a:rPr lang="en-US" sz="3800" dirty="0" err="1" smtClean="0">
                <a:solidFill>
                  <a:srgbClr val="4472C4">
                    <a:lumMod val="50000"/>
                  </a:srgbClr>
                </a:solidFill>
                <a:latin typeface="Microsoft Sans Serif" charset="0"/>
                <a:ea typeface="Microsoft Sans Serif" charset="0"/>
                <a:cs typeface="Microsoft Sans Serif" charset="0"/>
                <a:sym typeface="Arial"/>
              </a:rPr>
              <a:t>bioresources</a:t>
            </a:r>
            <a:endParaRPr lang="en-US" sz="3800" dirty="0" smtClean="0">
              <a:solidFill>
                <a:srgbClr val="4472C4">
                  <a:lumMod val="50000"/>
                </a:srgbClr>
              </a:solidFill>
              <a:latin typeface="Microsoft Sans Serif" charset="0"/>
              <a:ea typeface="Microsoft Sans Serif" charset="0"/>
              <a:cs typeface="Microsoft Sans Serif" charset="0"/>
              <a:sym typeface="Arial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0210-0C61-49DA-ADE6-8E9BA1F9AA5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38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To serve as a central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bioresource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center for collecting biological materials and data using the management system that meets the highest international quality standard to ensure that all services provide the maximum utilization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bioresources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To promote conservation and sustainable utilization of biological resources in compliance with the international legal framework (CBD, access and benefit sharing).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To establish national and international collaborations on biological material research.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To disseminate knowledge on biological material preservation and management through human resource development programs.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0210-0C61-49DA-ADE6-8E9BA1F9AA5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209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CD943C-7683-4B23-BC23-860AA73FE89B}" type="slidenum">
              <a:rPr lang="en-US" altLang="th-TH" smtClean="0"/>
              <a:pPr>
                <a:defRPr/>
              </a:pPr>
              <a:t>7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194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AnMicro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Network on Microbial Utilization</a:t>
            </a:r>
          </a:p>
          <a:p>
            <a:pPr lvl="0"/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ACB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Centre for Biodiversity</a:t>
            </a:r>
          </a:p>
          <a:p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Mission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effectively facilitate regional cooperation and deliver capacity building services to the AMS in conserving biodiversity.</a:t>
            </a:r>
          </a:p>
          <a:p>
            <a:endParaRPr lang="en-US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Capacity building on data Management  of microbial resources</a:t>
            </a:r>
          </a:p>
          <a:p>
            <a:r>
              <a:rPr lang="en-US" dirty="0" smtClean="0"/>
              <a:t>Facilitating access to microbial resources and information, Compliance with the ABS requirements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aims of the </a:t>
            </a:r>
            <a:r>
              <a:rPr lang="en-US" dirty="0" err="1" smtClean="0"/>
              <a:t>asean</a:t>
            </a:r>
            <a:r>
              <a:rPr lang="en-US" baseline="0" dirty="0" smtClean="0"/>
              <a:t> microbial resources database  are to build capacity on data management of microbial resource and to facilitate access to microbial resources and information and compliance with the ABS. in </a:t>
            </a:r>
            <a:r>
              <a:rPr lang="en-US" baseline="0" dirty="0" err="1" smtClean="0"/>
              <a:t>september</a:t>
            </a:r>
            <a:r>
              <a:rPr lang="en-US" baseline="0" dirty="0" smtClean="0"/>
              <a:t> this year, we will </a:t>
            </a:r>
            <a:r>
              <a:rPr lang="en-US" baseline="0" dirty="0" err="1" smtClean="0"/>
              <a:t>strat</a:t>
            </a:r>
            <a:r>
              <a:rPr lang="en-US" baseline="0" dirty="0" smtClean="0"/>
              <a:t> the first workshop for data management in Hanoi, Vietnam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914400" lvl="1" indent="-457200">
              <a:buAutoNum type="alphaLcPeriod"/>
            </a:pP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Enhance awareness and understanding on microbial resources in the region through the establishment of an </a:t>
            </a:r>
            <a:r>
              <a:rPr lang="en-GB" sz="20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interoperable microbial database</a:t>
            </a:r>
          </a:p>
          <a:p>
            <a:pPr lvl="1"/>
            <a:endParaRPr lang="en-GB" sz="400" dirty="0" smtClean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b.  	Establish a common format for recording microbial strains based on </a:t>
            </a:r>
            <a:r>
              <a:rPr lang="en-GB" sz="2000" dirty="0" smtClean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globally accepted structures 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Darwin Core, OECD, </a:t>
            </a:r>
            <a:r>
              <a:rPr lang="en-GB" sz="20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etc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.)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terminologies and metrics</a:t>
            </a:r>
          </a:p>
          <a:p>
            <a:pPr lvl="1"/>
            <a:endParaRPr lang="en-US" sz="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c. 	Identify </a:t>
            </a:r>
            <a:r>
              <a:rPr lang="en-GB" sz="20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significant holders 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microbial strains in the region</a:t>
            </a:r>
          </a:p>
          <a:p>
            <a:pPr lvl="1"/>
            <a:endParaRPr lang="en-US" sz="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d. 	Establish a </a:t>
            </a:r>
            <a:r>
              <a:rPr lang="en-GB" sz="2000" dirty="0" smtClean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core team of trainers 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from letter b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who will assist in providing technical support to other holders needing assistance in microbial data establishment</a:t>
            </a:r>
          </a:p>
          <a:p>
            <a:pPr lvl="1"/>
            <a:endParaRPr lang="en-US" sz="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e.	Develop </a:t>
            </a:r>
            <a:r>
              <a:rPr lang="en-GB" sz="20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training programme 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the organization and management of microbial resources in the region</a:t>
            </a:r>
          </a:p>
          <a:p>
            <a:pPr lvl="1"/>
            <a:endParaRPr lang="en-GB" sz="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f.	Establish a common repository of interoperable microbial data which will be initially </a:t>
            </a:r>
            <a:r>
              <a:rPr lang="en-GB" sz="2000" dirty="0" smtClean="0">
                <a:solidFill>
                  <a:srgbClr val="0000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linked 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individual data held by trained stakeholders in the region</a:t>
            </a:r>
          </a:p>
          <a:p>
            <a:pPr lvl="1"/>
            <a:endParaRPr lang="en-GB" sz="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g.	Expand the </a:t>
            </a:r>
            <a:r>
              <a:rPr lang="en-GB" sz="20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ASEAN species database 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the region to include not only plant and animal species but also microbial resources</a:t>
            </a:r>
            <a:r>
              <a:rPr lang="th-TH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2000" dirty="0" smtClean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A8D9-0CDC-40FE-A1CF-4840AB6875FE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0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 was hosting a joint workshop on microbial management: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iCOLLECT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28 participants from IBT, other institutes in Vietnam and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AnMicro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members attended the workshop.  This workshop aimed to enhance human resource development through training as specified in the objective of the network.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0210-0C61-49DA-ADE6-8E9BA1F9AA5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714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64D6-9AFE-4C79-950C-FC8B8B52D68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B092-1CF4-4F83-A9A1-C26B21BA0AF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2858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F1113-4774-424D-B32F-0E85F524F5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E84B-8153-4EA8-9D66-C9DADD300B5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694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65A0-9A5F-4D1E-A9E3-84DEDADCA6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66E2-DBDB-4E6E-99F6-7FB3726A711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0493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90488"/>
            <a:ext cx="10972800" cy="6767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142C-0351-4962-A8BE-37377BE481A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1806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A7719E-AAF9-4F72-82B0-F7B4828E7F66}" type="datetime1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t>4/24/18 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D3BD7-23ED-4860-A2EA-D99F33DE5CCE}" type="slidenum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BD98-C39C-4153-A87F-B766E7957286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8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7B52C3-7348-4EBB-B479-FB36D504B988}" type="datetime1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t>4/24/18 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D3BD7-23ED-4860-A2EA-D99F33DE5CCE}" type="slidenum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9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7C18-12DD-4D94-97F7-095789814F3F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0FA4-6C44-474E-BC0A-4F5D62B26C13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1E8-606E-45B2-8202-F01FDEC2BCA5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2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B8D-D6FC-4DCB-A815-F36548FA6266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BB64-EE63-4F71-983A-0F85A05C5D3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1BB6-3AAA-4CE9-AFEF-05188941F05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4144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8E4673-F1F6-4FBB-9FF7-8E1671F2D48B}" type="datetime1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t>4/24/18 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D3BD7-23ED-4860-A2EA-D99F33DE5CCE}" type="slidenum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738E-2F25-4FF9-BBBA-B2607F14738C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2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099-5193-4ECB-88D4-679F775AD858}" type="datetime1">
              <a:rPr lang="th-TH" smtClean="0">
                <a:solidFill>
                  <a:srgbClr val="8CB64A"/>
                </a:solidFill>
              </a:rPr>
              <a:t>4/24/18 </a:t>
            </a:fld>
            <a:endParaRPr lang="th-TH">
              <a:solidFill>
                <a:srgbClr val="8CB6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mtClean="0">
                <a:solidFill>
                  <a:srgbClr val="8CB64A"/>
                </a:solidFill>
              </a:rPr>
              <a:pPr/>
              <a:t>‹#›</a:t>
            </a:fld>
            <a:endParaRPr lang="th-TH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97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AC1227-0B6A-412E-A928-080221968AF1}" type="datetime1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t>4/24/18 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h-TH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D3BD7-23ED-4860-A2EA-D99F33DE5CCE}" type="slidenum">
              <a:rPr lang="th-TH" smtClean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th-TH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1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121F-4683-462C-8E60-61CE4E499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351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7309-05E9-48E3-BB18-CC690BB9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025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5B3F-E569-4CBF-8E6B-494643BA3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934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08D9-FF86-424D-B4D1-B81D1E4A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505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C4B-89AD-490F-B90B-56B9B2C47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40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138C-EB1F-44B1-8ACF-601546D1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163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4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9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7F78-DF21-4758-B734-C7DD5AD3248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A896-A9B8-4F8D-B1E8-9CCDBFF3DBD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88444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D867-17E7-40A2-821E-462A65923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394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AAE6-FC5B-4CAA-8FFB-1B138D2A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567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CB2F-391A-492C-A26B-E3FD4BF5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92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BA38-3E11-43AC-AC9E-01D232324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155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37C7-4819-4141-A355-C8CAB421C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036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8FD7-1FCD-4B19-B686-F79F5754AD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96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1863A-0A18-4A56-8312-67B303378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92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28C8-782A-4E42-A387-0A20435EE9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58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0DC5-C578-41EE-98BB-ECD082AA8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5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3E8AB-9335-4D91-A1BA-5528AADB6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4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DF08-C1BF-4AAF-98BD-F9375985CAF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9A09-07D6-47AC-A883-D0A387DDA6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24721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1042-56EE-40A1-B6CF-D684A6AFE6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45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9E4A-5CBD-413B-BAE2-DC5F56005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1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6FD46-582D-4E7A-8E06-9F52CDDFCD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31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84F1-92A5-4029-9C7B-6A71ACB18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28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06DA-FB67-484B-9C2C-51FE9C982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4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8EEE-5F91-4823-8B35-131695392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80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078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339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420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6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4CBE-2D50-42C4-9D5C-43446321B7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6E82-6C30-46B7-BC38-AF802144DD2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95035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829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83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417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690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190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434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456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825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353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13524015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w_bio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8" y="188913"/>
            <a:ext cx="162983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F456-5036-4394-8AB6-6134DFD4BE78}" type="datetime1">
              <a:rPr lang="th-TH"/>
              <a:pPr>
                <a:defRPr/>
              </a:pPr>
              <a:t>4/24/18 </a:t>
            </a:fld>
            <a:endParaRPr lang="en-US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1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E84F-D15F-4056-B966-79ADFCC21F5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7035-7388-456A-BF69-3FEAA64E513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279B-3A90-4797-BAD2-FF169BED966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12503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77DA-648B-47DD-85B2-8B3B52CBC0A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9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F713-2E7E-4440-86F2-59518B4DED6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62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72F2-DA63-4314-A079-67C7AD4633A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76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031B-BC85-4DC5-BEED-C0D8791F511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7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BD0F-FDAC-4564-9750-CFC3E7ED5BE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25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A9BF-7F0D-4332-B291-D44450310C3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2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6149-96B3-4EA9-A791-8ED58E10FDB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77CC-D42F-4CDE-8167-05F9C98889F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6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398F-C9E5-4421-B63A-EC7CD31238C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589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6BB4-C9CD-4098-B610-14A2CE9DC9A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EDD6-A590-4E72-8033-9665D86349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0F86-D8D9-484C-AFC7-99F9F449BBA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4042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F7-BFC1-45E0-B410-4A9F67A485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5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3FE2-3BB5-4701-AD2E-11098F7EC2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35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3BC9-F2CC-46D1-9DF9-D6B2C407F7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478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0F6B-9B08-4B34-B84D-7E73B5EEC47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49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C18B-771E-4085-9E10-B61C1654F56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77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0BB5-DB7B-4B67-84E8-E07CBEE434A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FBC7-4BBA-4662-9F22-F4F74635EA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15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2AA-702B-4639-A38F-2333BAF9BD6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17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7E-8419-4AAE-9573-7985BF5F7B1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90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2933-A36A-413E-B509-1E19063B274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7D6A-F175-45C6-BFAF-1C886D2B667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1496-B811-4E76-8111-AC1400F3A40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4833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1981-3591-47C7-B685-8A3E4B589F3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2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7DB1-3C29-465A-AA32-9A20835CFA8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7FCE-B171-4E0E-8715-90B0E701B94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476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92C9D-8C2D-49BF-B3E4-2913EEFF747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74405-484B-4DB9-BBBB-4CE985C9F2BC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58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7B6A78-7BD9-4AFF-BC57-E2C1C371D9C1}" type="datetime1">
              <a:rPr lang="th-TH" smtClean="0"/>
              <a:t>4/24/18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77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ＭＳ Ｐゴシック" charset="0"/>
                <a:cs typeface="Angsana New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  <a:ea typeface="+mn-ea"/>
                <a:cs typeface="Angsana New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Copyrights 2013-2015 TBRC, BIOTEC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ＭＳ Ｐゴシック" charset="0"/>
                <a:cs typeface="Angsana New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D203B-EE05-4BAD-828A-68D5CA38DB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3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xmlns:p14="http://schemas.microsoft.com/office/powerpoint/2010/main" spd="slow">
    <p:fade/>
  </p:transition>
  <p:hf sldNum="0" hd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77"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566"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754"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38F98-B322-4FD4-A0F4-1833BFC2C8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021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7B3D-6854-4012-9C61-68AA6AB6F11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3B0C-AC71-4E24-99C4-62F8EC62DC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0558-AD67-4FF5-8D7F-8265BE3570A1}" type="datetime1">
              <a:rPr lang="th-TH" smtClean="0">
                <a:solidFill>
                  <a:prstClr val="black">
                    <a:tint val="75000"/>
                  </a:prstClr>
                </a:solidFill>
                <a:ea typeface="MS PGothic" charset="-128"/>
              </a:rPr>
              <a:pPr/>
              <a:t>4/24/18 </a:t>
            </a:fld>
            <a:endParaRPr lang="th-TH">
              <a:solidFill>
                <a:prstClr val="black">
                  <a:tint val="75000"/>
                </a:prstClr>
              </a:solidFill>
              <a:ea typeface="MS P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  <a:ea typeface="MS PGothic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7A75-514D-47A3-A599-16ADF56D46AE}" type="slidenum">
              <a:rPr lang="th-TH" smtClean="0">
                <a:solidFill>
                  <a:prstClr val="black">
                    <a:tint val="75000"/>
                  </a:prstClr>
                </a:solidFill>
                <a:ea typeface="MS PGothic" charset="-128"/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8" Type="http://schemas.openxmlformats.org/officeDocument/2006/relationships/image" Target="../media/image59.jpe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image" Target="../media/image67.jpeg"/><Relationship Id="rId9" Type="http://schemas.openxmlformats.org/officeDocument/2006/relationships/image" Target="../media/image68.jpe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gif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10" Type="http://schemas.openxmlformats.org/officeDocument/2006/relationships/image" Target="../media/image31.jpe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jpeg"/><Relationship Id="rId18" Type="http://schemas.openxmlformats.org/officeDocument/2006/relationships/image" Target="../media/image39.jpe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gi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jp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627" y="646316"/>
            <a:ext cx="1878842" cy="5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hape 341"/>
          <p:cNvSpPr txBox="1"/>
          <p:nvPr/>
        </p:nvSpPr>
        <p:spPr>
          <a:xfrm>
            <a:off x="6096000" y="3106235"/>
            <a:ext cx="5887390" cy="232936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US" sz="2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Honglada Thoetkiattikul, Ph.D.</a:t>
            </a:r>
          </a:p>
          <a:p>
            <a:pPr algn="ctr">
              <a:buSzPct val="25000"/>
            </a:pPr>
            <a:r>
              <a:rPr lang="en-US" sz="2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Thailand </a:t>
            </a:r>
            <a:r>
              <a:rPr lang="en-US" sz="22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Bioresource</a:t>
            </a:r>
            <a:r>
              <a:rPr lang="en-US" sz="2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 Research Center</a:t>
            </a:r>
          </a:p>
          <a:p>
            <a:pPr algn="ctr">
              <a:buSzPct val="25000"/>
            </a:pPr>
            <a:r>
              <a:rPr lang="en-US" sz="2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National Center for Genetic Engineering and Biotechnology (BIOTEC)</a:t>
            </a:r>
          </a:p>
          <a:p>
            <a:pPr algn="ctr">
              <a:buSzPct val="25000"/>
            </a:pPr>
            <a:r>
              <a:rPr lang="en-US" sz="2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National Science and Technology Development Agency</a:t>
            </a:r>
          </a:p>
          <a:p>
            <a:pPr algn="ctr">
              <a:buSzPct val="25000"/>
            </a:pPr>
            <a:r>
              <a:rPr lang="en-US" sz="2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(NSTDA)</a:t>
            </a:r>
          </a:p>
        </p:txBody>
      </p:sp>
      <p:sp>
        <p:nvSpPr>
          <p:cNvPr id="38" name="Shape 337"/>
          <p:cNvSpPr txBox="1">
            <a:spLocks/>
          </p:cNvSpPr>
          <p:nvPr/>
        </p:nvSpPr>
        <p:spPr>
          <a:xfrm>
            <a:off x="1685109" y="1628742"/>
            <a:ext cx="8873191" cy="115364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9pPr>
          </a:lstStyle>
          <a:p>
            <a:pPr lvl="0" algn="l">
              <a:buClr>
                <a:srgbClr val="FFFFFF"/>
              </a:buClr>
              <a:buSzPct val="25000"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Thailand </a:t>
            </a:r>
            <a:r>
              <a:rPr lang="en-US" sz="30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Bioresource</a:t>
            </a: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Research Center (TBRC)</a:t>
            </a:r>
            <a:endParaRPr lang="en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6" y="2918897"/>
            <a:ext cx="5068832" cy="307363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24935" y="6549469"/>
            <a:ext cx="314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2018, BIOTEC, THAILAND</a:t>
            </a:r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3BD7-23ED-4860-A2EA-D99F33DE5CCE}" type="slidenum">
              <a:rPr lang="th-TH" sz="14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</a:t>
            </a:fld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9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89076" y="1448008"/>
            <a:ext cx="5659924" cy="4967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1143000" y="2"/>
            <a:ext cx="9906000" cy="1193799"/>
            <a:chOff x="0" y="1"/>
            <a:chExt cx="9906000" cy="1193799"/>
          </a:xfrm>
        </p:grpSpPr>
        <p:sp>
          <p:nvSpPr>
            <p:cNvPr id="5" name="Rectangle 4"/>
            <p:cNvSpPr/>
            <p:nvPr/>
          </p:nvSpPr>
          <p:spPr>
            <a:xfrm>
              <a:off x="1041400" y="880533"/>
              <a:ext cx="8864600" cy="1185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32235"/>
            <a:stretch/>
          </p:blipFill>
          <p:spPr>
            <a:xfrm>
              <a:off x="0" y="1"/>
              <a:ext cx="1193800" cy="119379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732030" y="4114894"/>
            <a:ext cx="52249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 smtClean="0">
                <a:cs typeface="TH SarabunPSK" panose="020B0500040200020003" pitchFamily="34" charset="-34"/>
              </a:rPr>
              <a:t>iCollect</a:t>
            </a:r>
            <a:r>
              <a:rPr lang="en-US" sz="2500" dirty="0" smtClean="0">
                <a:cs typeface="TH SarabunPSK" panose="020B0500040200020003" pitchFamily="34" charset="-34"/>
              </a:rPr>
              <a:t> Workshop organized by BIOTEC Thailand to train on </a:t>
            </a:r>
            <a:r>
              <a:rPr lang="en-US" sz="2500" dirty="0" err="1" smtClean="0">
                <a:cs typeface="TH SarabunPSK" panose="020B0500040200020003" pitchFamily="34" charset="-34"/>
              </a:rPr>
              <a:t>iCollect</a:t>
            </a:r>
            <a:r>
              <a:rPr lang="en-US" sz="2500" dirty="0" smtClean="0">
                <a:cs typeface="TH SarabunPSK" panose="020B0500040200020003" pitchFamily="34" charset="-34"/>
              </a:rPr>
              <a:t> program with </a:t>
            </a:r>
            <a:r>
              <a:rPr lang="en-US" sz="2400" dirty="0" smtClean="0"/>
              <a:t>28 </a:t>
            </a:r>
            <a:r>
              <a:rPr lang="en-US" sz="2400" dirty="0"/>
              <a:t>participants from IBT, other institutes in Vietnam and </a:t>
            </a:r>
            <a:r>
              <a:rPr lang="en-US" sz="2400" dirty="0" err="1"/>
              <a:t>AnMicro</a:t>
            </a:r>
            <a:r>
              <a:rPr lang="en-US" sz="2400" dirty="0"/>
              <a:t> </a:t>
            </a:r>
            <a:r>
              <a:rPr lang="en-US" sz="2400" dirty="0" smtClean="0"/>
              <a:t>members</a:t>
            </a:r>
            <a:r>
              <a:rPr lang="en-US" sz="2500" dirty="0" smtClean="0">
                <a:cs typeface="TH SarabunPSK" panose="020B0500040200020003" pitchFamily="34" charset="-34"/>
              </a:rPr>
              <a:t>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2" y="1448008"/>
            <a:ext cx="4055797" cy="2182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9" y="3463942"/>
            <a:ext cx="2073830" cy="1562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42" y="3457509"/>
            <a:ext cx="1974147" cy="1562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2" y="5020087"/>
            <a:ext cx="2052487" cy="1395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99" y="5020088"/>
            <a:ext cx="2020638" cy="14018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97626" y="1964246"/>
            <a:ext cx="522492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cs typeface="TH SarabunPSK" panose="020B0500040200020003" pitchFamily="34" charset="-34"/>
              </a:rPr>
              <a:t>The 4</a:t>
            </a:r>
            <a:r>
              <a:rPr lang="en-US" sz="2500" baseline="30000" dirty="0" smtClean="0">
                <a:cs typeface="TH SarabunPSK" panose="020B0500040200020003" pitchFamily="34" charset="-34"/>
              </a:rPr>
              <a:t>th</a:t>
            </a:r>
            <a:r>
              <a:rPr lang="en-US" sz="2500" dirty="0" smtClean="0">
                <a:cs typeface="TH SarabunPSK" panose="020B0500040200020003" pitchFamily="34" charset="-34"/>
              </a:rPr>
              <a:t> </a:t>
            </a:r>
            <a:r>
              <a:rPr lang="en-US" sz="2400" dirty="0" err="1" smtClean="0"/>
              <a:t>AnMicro</a:t>
            </a:r>
            <a:r>
              <a:rPr lang="en-US" sz="2400" dirty="0" smtClean="0"/>
              <a:t> </a:t>
            </a:r>
            <a:r>
              <a:rPr lang="en-US" sz="2400" dirty="0"/>
              <a:t>Annual </a:t>
            </a:r>
            <a:r>
              <a:rPr lang="en-US" sz="2400" dirty="0" smtClean="0"/>
              <a:t>Meeting on 14 September 2017 </a:t>
            </a:r>
            <a:r>
              <a:rPr lang="en-US" sz="2500" dirty="0" smtClean="0">
                <a:cs typeface="TH SarabunPSK" panose="020B0500040200020003" pitchFamily="34" charset="-34"/>
              </a:rPr>
              <a:t>at </a:t>
            </a:r>
            <a:r>
              <a:rPr lang="en-US" sz="2400" dirty="0"/>
              <a:t>Institute of Biotechnology (IBT), Hanoi, Vietnam.</a:t>
            </a:r>
          </a:p>
          <a:p>
            <a:endParaRPr lang="en-US" sz="2400" dirty="0"/>
          </a:p>
          <a:p>
            <a:endParaRPr lang="th-TH" sz="2500" dirty="0"/>
          </a:p>
        </p:txBody>
      </p:sp>
      <p:sp>
        <p:nvSpPr>
          <p:cNvPr id="16" name="Rectangle 15"/>
          <p:cNvSpPr/>
          <p:nvPr/>
        </p:nvSpPr>
        <p:spPr>
          <a:xfrm>
            <a:off x="9447279" y="369193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2" y="4055239"/>
            <a:ext cx="3916305" cy="2416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2" y="1379741"/>
            <a:ext cx="3916305" cy="242394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196689" y="1379741"/>
            <a:ext cx="4335821" cy="5092251"/>
            <a:chOff x="6201509" y="1315828"/>
            <a:chExt cx="3986783" cy="5092251"/>
          </a:xfrm>
        </p:grpSpPr>
        <p:sp>
          <p:nvSpPr>
            <p:cNvPr id="20" name="Rectangle 19"/>
            <p:cNvSpPr/>
            <p:nvPr/>
          </p:nvSpPr>
          <p:spPr>
            <a:xfrm>
              <a:off x="6201509" y="1315828"/>
              <a:ext cx="3801504" cy="50922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1509" y="1712191"/>
              <a:ext cx="380150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BIOTEC-ACB meeting on Establishment and Maintenance of an ASEAN Microbial </a:t>
              </a:r>
              <a:r>
                <a:rPr lang="en-US" sz="2000" dirty="0" smtClean="0"/>
                <a:t>Database on</a:t>
              </a:r>
            </a:p>
            <a:p>
              <a:pPr algn="ctr"/>
              <a:r>
                <a:rPr lang="en-US" sz="2000" dirty="0"/>
                <a:t>January </a:t>
              </a:r>
              <a:r>
                <a:rPr lang="en-US" sz="2000" dirty="0" smtClean="0"/>
                <a:t>22, </a:t>
              </a:r>
              <a:r>
                <a:rPr lang="en-US" sz="2000" dirty="0"/>
                <a:t>2018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01509" y="4214023"/>
              <a:ext cx="398678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cs typeface="TH SarabunPSK" panose="020B0500040200020003" pitchFamily="34" charset="-34"/>
                </a:rPr>
                <a:t>Workshop on </a:t>
              </a:r>
              <a:r>
                <a:rPr lang="en-US" sz="2000" dirty="0" err="1">
                  <a:cs typeface="TH SarabunPSK" panose="020B0500040200020003" pitchFamily="34" charset="-34"/>
                </a:rPr>
                <a:t>iCollect</a:t>
              </a:r>
              <a:r>
                <a:rPr lang="en-US" sz="2000" dirty="0">
                  <a:cs typeface="TH SarabunPSK" panose="020B0500040200020003" pitchFamily="34" charset="-34"/>
                </a:rPr>
                <a:t> Program </a:t>
              </a:r>
              <a:r>
                <a:rPr lang="en-US" sz="2000" dirty="0" smtClean="0">
                  <a:cs typeface="TH SarabunPSK" panose="020B0500040200020003" pitchFamily="34" charset="-34"/>
                </a:rPr>
                <a:t>Thailand </a:t>
              </a:r>
              <a:r>
                <a:rPr lang="en-US" sz="2000" dirty="0" err="1" smtClean="0">
                  <a:cs typeface="TH SarabunPSK" panose="020B0500040200020003" pitchFamily="34" charset="-34"/>
                </a:rPr>
                <a:t>Bioresource</a:t>
              </a:r>
              <a:r>
                <a:rPr lang="en-US" sz="2000" dirty="0" smtClean="0">
                  <a:cs typeface="TH SarabunPSK" panose="020B0500040200020003" pitchFamily="34" charset="-34"/>
                </a:rPr>
                <a:t> Research Center (TBRC) </a:t>
              </a:r>
            </a:p>
            <a:p>
              <a:pPr algn="ctr"/>
              <a:r>
                <a:rPr lang="en-US" sz="2000" dirty="0" smtClean="0">
                  <a:cs typeface="TH SarabunPSK" panose="020B0500040200020003" pitchFamily="34" charset="-34"/>
                </a:rPr>
                <a:t>on January 23, 2018</a:t>
              </a:r>
              <a:endParaRPr lang="th-TH" sz="20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278" y="1607361"/>
            <a:ext cx="999831" cy="95105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129278" y="2981550"/>
            <a:ext cx="1112337" cy="2000810"/>
            <a:chOff x="9326094" y="2021584"/>
            <a:chExt cx="1242125" cy="155754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13582" t="11286" r="19433" b="11010"/>
            <a:stretch/>
          </p:blipFill>
          <p:spPr>
            <a:xfrm>
              <a:off x="9601151" y="2849946"/>
              <a:ext cx="967068" cy="72918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094" y="2021584"/>
              <a:ext cx="1242124" cy="4989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957983" y="178278"/>
            <a:ext cx="9891727" cy="1047357"/>
            <a:chOff x="0" y="1"/>
            <a:chExt cx="9906000" cy="1193799"/>
          </a:xfrm>
        </p:grpSpPr>
        <p:sp>
          <p:nvSpPr>
            <p:cNvPr id="14" name="Rectangle 13"/>
            <p:cNvSpPr/>
            <p:nvPr/>
          </p:nvSpPr>
          <p:spPr>
            <a:xfrm>
              <a:off x="1041400" y="880533"/>
              <a:ext cx="8864600" cy="1185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b="32235"/>
            <a:stretch/>
          </p:blipFill>
          <p:spPr>
            <a:xfrm>
              <a:off x="0" y="1"/>
              <a:ext cx="1193800" cy="1193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7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18046" y="4555221"/>
            <a:ext cx="5266815" cy="1941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329572" y="1481523"/>
            <a:ext cx="7799348" cy="145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2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2235"/>
          <a:stretch/>
        </p:blipFill>
        <p:spPr>
          <a:xfrm>
            <a:off x="432759" y="60991"/>
            <a:ext cx="1281980" cy="128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4733" y="79917"/>
            <a:ext cx="1056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International </a:t>
            </a:r>
            <a:r>
              <a:rPr lang="en-US" b="1" i="1" dirty="0" smtClean="0"/>
              <a:t>workshop </a:t>
            </a:r>
            <a:r>
              <a:rPr lang="en-US" b="1" i="1" dirty="0"/>
              <a:t>for </a:t>
            </a:r>
            <a:r>
              <a:rPr lang="en-US" b="1" i="1" dirty="0" smtClean="0"/>
              <a:t>The </a:t>
            </a:r>
            <a:r>
              <a:rPr lang="en-US" b="1" i="1" dirty="0"/>
              <a:t>“next” Biobank and </a:t>
            </a:r>
            <a:r>
              <a:rPr lang="en-US" b="1" i="1" dirty="0" err="1"/>
              <a:t>Bioresource</a:t>
            </a:r>
            <a:r>
              <a:rPr lang="en-US" b="1" i="1" dirty="0"/>
              <a:t> </a:t>
            </a:r>
            <a:r>
              <a:rPr lang="en-US" b="1" i="1" dirty="0" smtClean="0"/>
              <a:t>Standards</a:t>
            </a:r>
          </a:p>
          <a:p>
            <a:pPr algn="ctr"/>
            <a:r>
              <a:rPr lang="en-US" b="1" i="1" dirty="0" smtClean="0"/>
              <a:t> </a:t>
            </a:r>
            <a:r>
              <a:rPr lang="en-US" sz="2000" dirty="0" smtClean="0">
                <a:solidFill>
                  <a:srgbClr val="333333"/>
                </a:solidFill>
              </a:rPr>
              <a:t>March </a:t>
            </a:r>
            <a:r>
              <a:rPr lang="en-US" sz="2000" dirty="0">
                <a:solidFill>
                  <a:srgbClr val="333333"/>
                </a:solidFill>
              </a:rPr>
              <a:t>21 – 23, 2018 at the Royal Orchid Sheraton Hotel and the Thailand Science Park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8" y="1727095"/>
            <a:ext cx="10813451" cy="2703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9" y="4660104"/>
            <a:ext cx="2424363" cy="1836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09" y="4660104"/>
            <a:ext cx="1305795" cy="869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64" y="4660104"/>
            <a:ext cx="1304980" cy="869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08" y="5562238"/>
            <a:ext cx="1305795" cy="8506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09" y="5562240"/>
            <a:ext cx="1309135" cy="8506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7933" y="4555221"/>
            <a:ext cx="523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aim of the workshop was to </a:t>
            </a:r>
            <a:r>
              <a:rPr lang="en-US" sz="1600" dirty="0"/>
              <a:t>identify key roles and fundamental management systems in complying with international standard to meet the concept of biobank</a:t>
            </a:r>
            <a:endParaRPr lang="th-TH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4205" y="5510488"/>
            <a:ext cx="5236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here </a:t>
            </a:r>
            <a:r>
              <a:rPr lang="en-US" sz="1400" dirty="0"/>
              <a:t>were two parallel </a:t>
            </a:r>
            <a:r>
              <a:rPr lang="en-US" sz="1400" dirty="0" smtClean="0"/>
              <a:t>workshops: </a:t>
            </a:r>
          </a:p>
          <a:p>
            <a:r>
              <a:rPr lang="en-US" sz="1400" dirty="0" smtClean="0"/>
              <a:t>- Identification </a:t>
            </a:r>
            <a:r>
              <a:rPr lang="en-US" sz="1400" dirty="0"/>
              <a:t>of </a:t>
            </a:r>
            <a:r>
              <a:rPr lang="en-US" sz="1400" dirty="0" err="1"/>
              <a:t>Mitosporic</a:t>
            </a:r>
            <a:r>
              <a:rPr lang="en-US" sz="1400" dirty="0"/>
              <a:t> </a:t>
            </a:r>
            <a:r>
              <a:rPr lang="en-US" sz="1400" dirty="0" smtClean="0"/>
              <a:t>fungi</a:t>
            </a:r>
          </a:p>
          <a:p>
            <a:r>
              <a:rPr lang="en-US" sz="1400" dirty="0"/>
              <a:t>-</a:t>
            </a:r>
            <a:r>
              <a:rPr lang="en-US" sz="1400" dirty="0" smtClean="0"/>
              <a:t> The Effective </a:t>
            </a:r>
            <a:r>
              <a:rPr lang="en-US" sz="1400" dirty="0"/>
              <a:t>and reliable method of microbial </a:t>
            </a:r>
            <a:r>
              <a:rPr lang="en-US" sz="1400" dirty="0" err="1"/>
              <a:t>biotyping</a:t>
            </a:r>
            <a:r>
              <a:rPr lang="en-US" sz="1400" dirty="0"/>
              <a:t> by MALDI-TOF Mass </a:t>
            </a:r>
            <a:r>
              <a:rPr lang="en-US" sz="1400" dirty="0" smtClean="0"/>
              <a:t>Spectrometry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949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280"/>
          <p:cNvSpPr/>
          <p:nvPr/>
        </p:nvSpPr>
        <p:spPr>
          <a:xfrm>
            <a:off x="3503711" y="836711"/>
            <a:ext cx="5184576" cy="5184576"/>
          </a:xfrm>
          <a:prstGeom prst="ellipse">
            <a:avLst/>
          </a:prstGeom>
          <a:solidFill>
            <a:srgbClr val="61B4F6">
              <a:alpha val="84705"/>
            </a:srgbClr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r">
              <a:lnSpc>
                <a:spcPct val="110000"/>
              </a:lnSpc>
            </a:pPr>
            <a:endParaRPr sz="2400" b="1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Shape 282"/>
          <p:cNvSpPr txBox="1"/>
          <p:nvPr/>
        </p:nvSpPr>
        <p:spPr>
          <a:xfrm>
            <a:off x="4514411" y="1694735"/>
            <a:ext cx="3163173" cy="230425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FFFFFF"/>
              </a:buClr>
              <a:buSzPct val="25000"/>
              <a:buFont typeface="Arial"/>
              <a:buNone/>
            </a:pPr>
            <a:r>
              <a:rPr lang="en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5" name="Shape 283"/>
          <p:cNvSpPr txBox="1"/>
          <p:nvPr/>
        </p:nvSpPr>
        <p:spPr>
          <a:xfrm>
            <a:off x="4722895" y="3509111"/>
            <a:ext cx="2746209" cy="161077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US" sz="2400" kern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National Center for Genetic Engineering and Biotechnology (BIOTEC)</a:t>
            </a:r>
            <a:endParaRPr lang="en-US" sz="2400" kern="0" dirty="0" smtClean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Shape 281"/>
          <p:cNvSpPr/>
          <p:nvPr/>
        </p:nvSpPr>
        <p:spPr>
          <a:xfrm>
            <a:off x="3695734" y="1028734"/>
            <a:ext cx="4800532" cy="4800532"/>
          </a:xfrm>
          <a:prstGeom prst="donut">
            <a:avLst>
              <a:gd name="adj" fmla="val 1125"/>
            </a:avLst>
          </a:prstGeom>
          <a:solidFill>
            <a:schemeClr val="lt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3639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1192" y="794400"/>
            <a:ext cx="11029616" cy="776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NSTDA Organization</a:t>
            </a:r>
            <a:endParaRPr lang="th-TH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4113" y="1410200"/>
            <a:ext cx="9383773" cy="5139269"/>
            <a:chOff x="1997075" y="2067694"/>
            <a:chExt cx="8358188" cy="4577581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97075" y="3473451"/>
              <a:ext cx="2298700" cy="7604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algn="ctr" defTabSz="957263">
                <a:lnSpc>
                  <a:spcPct val="120000"/>
                </a:lnSpc>
                <a:spcBef>
                  <a:spcPct val="30000"/>
                </a:spcBef>
                <a:spcAft>
                  <a:spcPct val="30000"/>
                </a:spcAft>
                <a:defRPr/>
              </a:pPr>
              <a:endParaRPr lang="en-US" sz="1000" b="1">
                <a:solidFill>
                  <a:prstClr val="black"/>
                </a:solidFill>
                <a:ea typeface="MS PGothic"/>
                <a:cs typeface="Arial Unicode MS" pitchFamily="34" charset="-128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503613" y="4384675"/>
              <a:ext cx="2298700" cy="647700"/>
            </a:xfrm>
            <a:prstGeom prst="rect">
              <a:avLst/>
            </a:prstGeom>
            <a:noFill/>
            <a:ln w="19050">
              <a:solidFill>
                <a:srgbClr val="8923C7"/>
              </a:solidFill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algn="ctr" defTabSz="957263">
                <a:lnSpc>
                  <a:spcPct val="120000"/>
                </a:lnSpc>
                <a:spcBef>
                  <a:spcPct val="30000"/>
                </a:spcBef>
                <a:spcAft>
                  <a:spcPct val="30000"/>
                </a:spcAft>
              </a:pPr>
              <a:endParaRPr lang="en-US" sz="15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011738" y="3473451"/>
              <a:ext cx="2298700" cy="68897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algn="ctr" defTabSz="957263">
                <a:lnSpc>
                  <a:spcPct val="120000"/>
                </a:lnSpc>
                <a:spcBef>
                  <a:spcPct val="30000"/>
                </a:spcBef>
                <a:spcAft>
                  <a:spcPct val="30000"/>
                </a:spcAft>
              </a:pPr>
              <a:endParaRPr lang="en-US" sz="10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767638" y="3473451"/>
              <a:ext cx="2298700" cy="760413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algn="ctr" defTabSz="957263">
                <a:lnSpc>
                  <a:spcPct val="120000"/>
                </a:lnSpc>
                <a:spcBef>
                  <a:spcPct val="30000"/>
                </a:spcBef>
                <a:spcAft>
                  <a:spcPct val="30000"/>
                </a:spcAft>
              </a:pPr>
              <a:endParaRPr lang="en-US" sz="29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8" name="AutoShape 9"/>
            <p:cNvCxnSpPr>
              <a:cxnSpLocks noChangeShapeType="1"/>
            </p:cNvCxnSpPr>
            <p:nvPr/>
          </p:nvCxnSpPr>
          <p:spPr bwMode="auto">
            <a:xfrm>
              <a:off x="3074988" y="3219450"/>
              <a:ext cx="5281612" cy="0"/>
            </a:xfrm>
            <a:prstGeom prst="straightConnector1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</p:cxn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454776" y="4378325"/>
              <a:ext cx="2498725" cy="641350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algn="ctr" defTabSz="957263">
                <a:lnSpc>
                  <a:spcPct val="120000"/>
                </a:lnSpc>
                <a:spcBef>
                  <a:spcPct val="30000"/>
                </a:spcBef>
                <a:spcAft>
                  <a:spcPct val="30000"/>
                </a:spcAft>
              </a:pPr>
              <a:endParaRPr lang="en-US" sz="15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0" name="AutoShape 14"/>
            <p:cNvCxnSpPr>
              <a:cxnSpLocks noChangeShapeType="1"/>
              <a:endCxn id="6" idx="0"/>
            </p:cNvCxnSpPr>
            <p:nvPr/>
          </p:nvCxnSpPr>
          <p:spPr bwMode="auto">
            <a:xfrm flipH="1">
              <a:off x="6162675" y="2822575"/>
              <a:ext cx="7938" cy="622300"/>
            </a:xfrm>
            <a:prstGeom prst="straightConnector1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</p:cxnSp>
        <p:pic>
          <p:nvPicPr>
            <p:cNvPr id="11" name="Picture 12" descr="Biote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9813" y="3560764"/>
              <a:ext cx="14859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Mte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95938" y="3519488"/>
              <a:ext cx="1162050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Nanote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0375" y="4448176"/>
              <a:ext cx="17541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Necte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51813" y="3590926"/>
              <a:ext cx="1516062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D:\Chatchalee\NSTDA\All NSTDA pictures\Tmc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52875" y="4448175"/>
              <a:ext cx="9906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37"/>
            <p:cNvCxnSpPr>
              <a:cxnSpLocks noChangeShapeType="1"/>
              <a:stCxn id="5" idx="0"/>
            </p:cNvCxnSpPr>
            <p:nvPr/>
          </p:nvCxnSpPr>
          <p:spPr bwMode="auto">
            <a:xfrm rot="5400000" flipH="1" flipV="1">
              <a:off x="4084639" y="3768726"/>
              <a:ext cx="1157287" cy="17463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7" name="Straight Connector 39"/>
            <p:cNvCxnSpPr>
              <a:cxnSpLocks noChangeShapeType="1"/>
            </p:cNvCxnSpPr>
            <p:nvPr/>
          </p:nvCxnSpPr>
          <p:spPr bwMode="auto">
            <a:xfrm flipV="1">
              <a:off x="7556500" y="3233739"/>
              <a:ext cx="1588" cy="114458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</p:cxn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2166938" y="5286375"/>
              <a:ext cx="7899400" cy="1358900"/>
            </a:xfrm>
            <a:prstGeom prst="foldedCorner">
              <a:avLst>
                <a:gd name="adj" fmla="val 125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95782" tIns="47891" rIns="95782" bIns="47891" anchor="ctr"/>
            <a:lstStyle/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endParaRPr lang="en-US" sz="1400" dirty="0">
                <a:solidFill>
                  <a:srgbClr val="1F497D">
                    <a:lumMod val="75000"/>
                  </a:srgbClr>
                </a:solidFill>
              </a:endParaRPr>
            </a:p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r>
                <a:rPr lang="en-US" sz="1400" dirty="0">
                  <a:solidFill>
                    <a:srgbClr val="1F497D">
                      <a:lumMod val="75000"/>
                    </a:srgbClr>
                  </a:solidFill>
                </a:rPr>
                <a:t>NSTDA  	: National Science and Technology Development Agency</a:t>
              </a:r>
            </a:p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r>
                <a:rPr lang="en-US" sz="1600" b="1" dirty="0">
                  <a:solidFill>
                    <a:srgbClr val="336600"/>
                  </a:solidFill>
                </a:rPr>
                <a:t>BIOTEC	: National Center for Genetic Engineering and Biotechnology</a:t>
              </a:r>
            </a:p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r>
                <a:rPr lang="en-US" sz="1400" dirty="0">
                  <a:solidFill>
                    <a:srgbClr val="CC9900"/>
                  </a:solidFill>
                </a:rPr>
                <a:t>MTEC    	: National Metal and Materials Technology Center</a:t>
              </a:r>
            </a:p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r>
                <a:rPr lang="en-US" sz="1400" dirty="0">
                  <a:solidFill>
                    <a:srgbClr val="800000"/>
                  </a:solidFill>
                </a:rPr>
                <a:t>NECTEC	: National Electronics and Computer Technology Center</a:t>
              </a:r>
            </a:p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r>
                <a:rPr lang="en-US" sz="1400" dirty="0">
                  <a:solidFill>
                    <a:srgbClr val="FF6600"/>
                  </a:solidFill>
                </a:rPr>
                <a:t>NANOTEC	: National Nanotechnology Center</a:t>
              </a:r>
            </a:p>
            <a:p>
              <a:pPr defTabSz="957263">
                <a:lnSpc>
                  <a:spcPts val="1700"/>
                </a:lnSpc>
                <a:tabLst>
                  <a:tab pos="808038" algn="l"/>
                </a:tabLst>
                <a:defRPr/>
              </a:pPr>
              <a:r>
                <a:rPr lang="en-US" sz="1400" dirty="0">
                  <a:solidFill>
                    <a:srgbClr val="8923C7"/>
                  </a:solidFill>
                </a:rPr>
                <a:t>TMC	: Technology Management Center</a:t>
              </a:r>
              <a:endParaRPr lang="th-TH" sz="1400" dirty="0">
                <a:solidFill>
                  <a:srgbClr val="8923C7"/>
                </a:solidFill>
              </a:endParaRPr>
            </a:p>
          </p:txBody>
        </p:sp>
        <p:cxnSp>
          <p:nvCxnSpPr>
            <p:cNvPr id="19" name="AutoShape 14"/>
            <p:cNvCxnSpPr>
              <a:cxnSpLocks noChangeShapeType="1"/>
            </p:cNvCxnSpPr>
            <p:nvPr/>
          </p:nvCxnSpPr>
          <p:spPr bwMode="auto">
            <a:xfrm>
              <a:off x="3086100" y="3217864"/>
              <a:ext cx="0" cy="219075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0" name="AutoShape 14"/>
            <p:cNvCxnSpPr>
              <a:cxnSpLocks noChangeShapeType="1"/>
            </p:cNvCxnSpPr>
            <p:nvPr/>
          </p:nvCxnSpPr>
          <p:spPr bwMode="auto">
            <a:xfrm>
              <a:off x="8335963" y="3217864"/>
              <a:ext cx="0" cy="219075"/>
            </a:xfrm>
            <a:prstGeom prst="straightConnector1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</p:cxn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7767638" y="2210503"/>
              <a:ext cx="2587625" cy="655169"/>
            </a:xfrm>
            <a:prstGeom prst="flowChartDocumen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95782" tIns="47891" rIns="95782" bIns="47891">
              <a:spAutoFit/>
            </a:bodyPr>
            <a:lstStyle/>
            <a:p>
              <a:pPr defTabSz="957263">
                <a:defRPr/>
              </a:pPr>
              <a:r>
                <a:rPr lang="en-US" sz="1400" b="1" dirty="0">
                  <a:solidFill>
                    <a:srgbClr val="003399"/>
                  </a:solidFill>
                  <a:cs typeface="Tahoma" pitchFamily="34" charset="0"/>
                </a:rPr>
                <a:t>established by Sci. &amp; Tech. Dev. Act.  B.E. 2534  (1991)</a:t>
              </a:r>
            </a:p>
          </p:txBody>
        </p: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4668839" y="2067694"/>
              <a:ext cx="2998787" cy="857250"/>
              <a:chOff x="3643306" y="500042"/>
              <a:chExt cx="3000396" cy="857256"/>
            </a:xfrm>
          </p:grpSpPr>
          <p:grpSp>
            <p:nvGrpSpPr>
              <p:cNvPr id="28" name="Rounded Rectangle 9"/>
              <p:cNvGrpSpPr>
                <a:grpSpLocks/>
              </p:cNvGrpSpPr>
              <p:nvPr/>
            </p:nvGrpSpPr>
            <p:grpSpPr bwMode="auto">
              <a:xfrm>
                <a:off x="3581020" y="463296"/>
                <a:ext cx="3115056" cy="969264"/>
                <a:chOff x="3438144" y="463296"/>
                <a:chExt cx="3115056" cy="969264"/>
              </a:xfrm>
            </p:grpSpPr>
            <p:pic>
              <p:nvPicPr>
                <p:cNvPr id="30" name="Rounded Rectangle 9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438144" y="463296"/>
                  <a:ext cx="3115056" cy="969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542278" y="541890"/>
                  <a:ext cx="2916700" cy="773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5782" tIns="47891" rIns="95782" bIns="47891" anchor="ctr"/>
                <a:lstStyle/>
                <a:p>
                  <a:pPr algn="ctr" defTabSz="957263"/>
                  <a:endParaRPr lang="en-US" sz="2900">
                    <a:solidFill>
                      <a:srgbClr val="FFFFFF"/>
                    </a:solidFill>
                    <a:cs typeface="Cordia New" pitchFamily="34" charset="-34"/>
                  </a:endParaRPr>
                </a:p>
              </p:txBody>
            </p:sp>
          </p:grpSp>
          <p:pic>
            <p:nvPicPr>
              <p:cNvPr id="29" name="Picture 194" descr="Nstda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73560" y="642918"/>
                <a:ext cx="1655762" cy="541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567113" y="3906839"/>
              <a:ext cx="7921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>
              <a:spAutoFit/>
            </a:bodyPr>
            <a:lstStyle/>
            <a:p>
              <a:pPr algn="ctr" defTabSz="957263"/>
              <a:r>
                <a:rPr lang="en-US" sz="1600" b="1">
                  <a:solidFill>
                    <a:srgbClr val="008000"/>
                  </a:solidFill>
                  <a:cs typeface="Tahoma" pitchFamily="34" charset="0"/>
                </a:rPr>
                <a:t>1983</a:t>
              </a: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6600826" y="3808414"/>
              <a:ext cx="7921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>
              <a:spAutoFit/>
            </a:bodyPr>
            <a:lstStyle/>
            <a:p>
              <a:pPr algn="ctr" defTabSz="957263"/>
              <a:r>
                <a:rPr lang="en-US" sz="1600" b="1">
                  <a:solidFill>
                    <a:srgbClr val="FFCC00"/>
                  </a:solidFill>
                  <a:cs typeface="Tahoma" pitchFamily="34" charset="0"/>
                </a:rPr>
                <a:t>1985</a:t>
              </a:r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9336088" y="3881439"/>
              <a:ext cx="7921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>
              <a:spAutoFit/>
            </a:bodyPr>
            <a:lstStyle/>
            <a:p>
              <a:pPr algn="ctr" defTabSz="957263"/>
              <a:r>
                <a:rPr lang="en-US" sz="1600" b="1">
                  <a:solidFill>
                    <a:srgbClr val="990033"/>
                  </a:solidFill>
                  <a:cs typeface="Tahoma" pitchFamily="34" charset="0"/>
                </a:rPr>
                <a:t>1985</a:t>
              </a: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8256588" y="4695826"/>
              <a:ext cx="7921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>
              <a:spAutoFit/>
            </a:bodyPr>
            <a:lstStyle/>
            <a:p>
              <a:pPr algn="ctr" defTabSz="957263"/>
              <a:r>
                <a:rPr lang="en-US" sz="1600" b="1">
                  <a:solidFill>
                    <a:srgbClr val="FF6600"/>
                  </a:solidFill>
                  <a:cs typeface="Tahoma" pitchFamily="34" charset="0"/>
                </a:rPr>
                <a:t>2003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5087938" y="4695826"/>
              <a:ext cx="7921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>
              <a:spAutoFit/>
            </a:bodyPr>
            <a:lstStyle/>
            <a:p>
              <a:pPr algn="ctr" defTabSz="957263"/>
              <a:r>
                <a:rPr lang="en-US" sz="1600" b="1">
                  <a:solidFill>
                    <a:srgbClr val="660066"/>
                  </a:solidFill>
                  <a:cs typeface="Tahoma" pitchFamily="34" charset="0"/>
                </a:rPr>
                <a:t>2006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524935" y="6549469"/>
            <a:ext cx="314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2018, BIOTEC, THAILAND</a:t>
            </a:r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11139490" y="6461343"/>
            <a:ext cx="1052510" cy="365125"/>
          </a:xfrm>
        </p:spPr>
        <p:txBody>
          <a:bodyPr vert="horz" lIns="91440" tIns="45720" rIns="91440" bIns="45720" rtlCol="0" anchor="ctr"/>
          <a:lstStyle/>
          <a:p>
            <a:fld id="{8B9D3BD7-23ED-4860-A2EA-D99F33DE5CCE}" type="slidenum">
              <a:rPr lang="th-TH" sz="1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</a:t>
            </a:fld>
            <a:endParaRPr lang="th-TH" sz="14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81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2241514" y="5808409"/>
          <a:ext cx="7780420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34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Pentagon 31"/>
          <p:cNvSpPr/>
          <p:nvPr/>
        </p:nvSpPr>
        <p:spPr>
          <a:xfrm>
            <a:off x="5181916" y="2584782"/>
            <a:ext cx="5608323" cy="1344346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129753" y="3933056"/>
            <a:ext cx="5670225" cy="1477274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srgbClr val="00808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4697056" y="4209722"/>
            <a:ext cx="752363" cy="473528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182605" y="-4736"/>
            <a:ext cx="5617373" cy="1273496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4746795" y="449661"/>
            <a:ext cx="707537" cy="473528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5977" y="5453838"/>
            <a:ext cx="9144000" cy="311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0229" y="5454670"/>
            <a:ext cx="2800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 TECHNOLOGY</a:t>
            </a:r>
            <a:endParaRPr lang="th-TH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778418" y="-27384"/>
            <a:ext cx="1404187" cy="133144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773478" y="3378946"/>
            <a:ext cx="1360487" cy="2025144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4305" y="309503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</a:t>
            </a:r>
            <a:endParaRPr lang="th-TH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6090" y="260648"/>
            <a:ext cx="2103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 agriculture</a:t>
            </a:r>
            <a:endParaRPr lang="th-TH" sz="14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Biocontrol 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Animal Vaccines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42376" y="4070304"/>
            <a:ext cx="346508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Tropical disease: diagnostic, vaccine, drug design</a:t>
            </a:r>
            <a:endParaRPr lang="th-TH" sz="16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2377" y="4578633"/>
            <a:ext cx="22042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Malaria</a:t>
            </a: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Dengue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4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4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Tuberculosis</a:t>
            </a:r>
            <a:r>
              <a:rPr lang="th-TH" sz="14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85118" y="825175"/>
            <a:ext cx="2324456" cy="1376716"/>
            <a:chOff x="-31357" y="518240"/>
            <a:chExt cx="2324456" cy="1332525"/>
          </a:xfrm>
        </p:grpSpPr>
        <p:sp>
          <p:nvSpPr>
            <p:cNvPr id="34" name="TextBox 33"/>
            <p:cNvSpPr txBox="1"/>
            <p:nvPr/>
          </p:nvSpPr>
          <p:spPr>
            <a:xfrm>
              <a:off x="-31357" y="518240"/>
              <a:ext cx="2022579" cy="44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5B9BD5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Strategic</a:t>
              </a:r>
              <a:endParaRPr lang="th-TH" sz="24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1906" y="815225"/>
              <a:ext cx="16979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5B9BD5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PLAN</a:t>
              </a:r>
              <a:endParaRPr lang="th-TH" sz="44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715" y="1389100"/>
              <a:ext cx="220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2017-2021 </a:t>
              </a:r>
              <a:endParaRPr lang="th-TH" sz="24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129753" y="-85081"/>
            <a:ext cx="9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86491" y="-80909"/>
            <a:ext cx="47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2601" y="-71739"/>
            <a:ext cx="28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57961" y="4140999"/>
            <a:ext cx="46342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85119" y="5811631"/>
            <a:ext cx="259864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Molecular breeding</a:t>
            </a:r>
            <a:b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 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7" name="Diagram 66"/>
          <p:cNvGraphicFramePr/>
          <p:nvPr>
            <p:extLst/>
          </p:nvPr>
        </p:nvGraphicFramePr>
        <p:xfrm>
          <a:off x="1707972" y="3033942"/>
          <a:ext cx="1995812" cy="205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Rectangle 67"/>
          <p:cNvSpPr/>
          <p:nvPr/>
        </p:nvSpPr>
        <p:spPr>
          <a:xfrm>
            <a:off x="5089181" y="5811356"/>
            <a:ext cx="2026001" cy="4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Probiotic screening</a:t>
            </a:r>
            <a:b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</a:t>
            </a:r>
            <a:endParaRPr lang="th-TH" sz="1100" b="1" dirty="0">
              <a:solidFill>
                <a:prstClr val="black"/>
              </a:solidFill>
              <a:latin typeface="Arial" charset="0"/>
              <a:ea typeface="MS PGothic" charset="-128"/>
              <a:cs typeface="Angsana New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33832" y="3587118"/>
            <a:ext cx="142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88850" y="4321651"/>
            <a:ext cx="953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03190" y="4310588"/>
            <a:ext cx="99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Prosperity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236090" y="5821734"/>
            <a:ext cx="95410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Enzymatic </a:t>
            </a:r>
            <a:b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2233492" y="6313734"/>
          <a:ext cx="7780420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60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34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Rectangle 79"/>
          <p:cNvSpPr/>
          <p:nvPr/>
        </p:nvSpPr>
        <p:spPr>
          <a:xfrm>
            <a:off x="5381866" y="6327666"/>
            <a:ext cx="162428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Bioprocess 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 (NBF)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35243" y="6309871"/>
            <a:ext cx="219961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ระบบทดสอบ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โดยใช้ 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 line 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34535" y="5888897"/>
            <a:ext cx="108395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 editing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712201" y="5805264"/>
            <a:ext cx="101021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Biorefinery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60225" y="6325790"/>
            <a:ext cx="1505540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Bioinformatics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(integrated omics)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99791" y="6319677"/>
            <a:ext cx="819455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Reverse</a:t>
            </a:r>
            <a:b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genetics</a:t>
            </a:r>
            <a:endParaRPr lang="th-TH" sz="11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88681" y="6330849"/>
            <a:ext cx="109837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Rational</a:t>
            </a:r>
            <a:b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Drug Design</a:t>
            </a:r>
            <a:endParaRPr lang="th-TH" sz="1100" b="1" dirty="0">
              <a:solidFill>
                <a:prstClr val="black"/>
              </a:solidFill>
              <a:latin typeface="Arial" charset="0"/>
              <a:ea typeface="MS PGothic" charset="-128"/>
              <a:cs typeface="Angsana New" charset="-34"/>
            </a:endParaRPr>
          </a:p>
        </p:txBody>
      </p:sp>
      <p:sp>
        <p:nvSpPr>
          <p:cNvPr id="60" name="Isosceles Triangle 59"/>
          <p:cNvSpPr/>
          <p:nvPr/>
        </p:nvSpPr>
        <p:spPr>
          <a:xfrm rot="5400000">
            <a:off x="4742195" y="3078659"/>
            <a:ext cx="707537" cy="473528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74" name="Pentagon 73"/>
          <p:cNvSpPr/>
          <p:nvPr/>
        </p:nvSpPr>
        <p:spPr>
          <a:xfrm>
            <a:off x="3779706" y="2601614"/>
            <a:ext cx="1395223" cy="133144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18179" y="2938501"/>
            <a:ext cx="1261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</a:t>
            </a:r>
            <a:endParaRPr lang="th-TH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697" y="4136594"/>
            <a:ext cx="149291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Enhancement of Public Health and Standard of Living</a:t>
            </a:r>
            <a:endParaRPr lang="th-TH" sz="13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3520" y="188640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669900"/>
                </a:solidFill>
                <a:ea typeface="Arial Unicode MS" pitchFamily="34" charset="-128"/>
                <a:cs typeface="Arial Unicode MS" pitchFamily="34" charset="-128"/>
              </a:rPr>
              <a:t>BIOTEC</a:t>
            </a:r>
            <a:endParaRPr lang="th-TH" sz="1400" kern="0" dirty="0">
              <a:solidFill>
                <a:sysClr val="windowText" lastClr="000000"/>
              </a:solidFill>
              <a:latin typeface="Arial" charset="0"/>
              <a:ea typeface="MS PGothic" charset="-128"/>
              <a:cs typeface="Angsana New" charset="-3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180306" y="237322"/>
            <a:ext cx="2103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 kit</a:t>
            </a:r>
            <a:endParaRPr lang="th-TH" sz="14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Aquaculture 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348361" y="188641"/>
            <a:ext cx="2103753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Plant/ animal breeding</a:t>
            </a:r>
            <a:endParaRPr lang="th-TH" sz="14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Rice, sugarcane,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Cassava, Oil Palm 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Shrimp 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5170435" y="1268760"/>
            <a:ext cx="5629542" cy="1329274"/>
          </a:xfrm>
          <a:prstGeom prst="homePlate">
            <a:avLst>
              <a:gd name="adj" fmla="val 0"/>
            </a:avLst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83" name="Isosceles Triangle 82"/>
          <p:cNvSpPr/>
          <p:nvPr/>
        </p:nvSpPr>
        <p:spPr>
          <a:xfrm rot="5400000">
            <a:off x="4781612" y="1726639"/>
            <a:ext cx="726981" cy="473528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84" name="Pentagon 83"/>
          <p:cNvSpPr/>
          <p:nvPr/>
        </p:nvSpPr>
        <p:spPr>
          <a:xfrm>
            <a:off x="3773478" y="1268761"/>
            <a:ext cx="1405470" cy="1368152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Biofuels and Biochemical Industry</a:t>
            </a:r>
            <a:endParaRPr lang="th-TH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09716" y="1196753"/>
            <a:ext cx="46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8685" y="1196753"/>
            <a:ext cx="46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33332" y="1196753"/>
            <a:ext cx="60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00611" y="2554432"/>
            <a:ext cx="60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40113" y="2598035"/>
            <a:ext cx="60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6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th-TH" sz="2400" b="1" dirty="0">
              <a:solidFill>
                <a:prstClr val="white">
                  <a:lumMod val="6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14849" y="2708921"/>
            <a:ext cx="2103753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food ingredients</a:t>
            </a:r>
            <a:endParaRPr lang="th-TH" sz="16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Pre/Probiotics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PUFA 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Low GI carbohydrate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618601" y="2708920"/>
            <a:ext cx="2103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 Food</a:t>
            </a:r>
            <a:endParaRPr lang="th-TH" sz="16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Food safety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Food testing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363882" y="1340769"/>
            <a:ext cx="210375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Fractionation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biopolymer valorization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Bagasse 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Hydrothermal/</a:t>
            </a:r>
            <a:r>
              <a:rPr lang="en-US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organsolv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6090" y="1318410"/>
            <a:ext cx="187136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Next-Gen enzyme/strain development</a:t>
            </a:r>
            <a:endParaRPr lang="th-TH" sz="14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Cassava processing 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Biogas</a:t>
            </a:r>
          </a:p>
          <a:p>
            <a:pPr marL="80963" indent="-809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Industry: textile, paper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236793" y="1340768"/>
            <a:ext cx="1563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Synthetic biology</a:t>
            </a:r>
            <a:endParaRPr lang="th-TH" sz="14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Yeast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07456" y="1268760"/>
            <a:ext cx="1682783" cy="13292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186262" y="-9017"/>
            <a:ext cx="1682783" cy="12665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496108" y="5793223"/>
            <a:ext cx="1466742" cy="507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159910" y="2577477"/>
            <a:ext cx="2080202" cy="955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086" y="647822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15417A75-514D-47A3-A599-16ADF56D46AE}" type="slidenum">
              <a:rPr lang="th-TH" sz="140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3</a:t>
            </a:fld>
            <a:endParaRPr lang="th-TH" sz="14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14104" y="1246631"/>
            <a:ext cx="2077830" cy="13292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8501162" y="6308741"/>
            <a:ext cx="1466742" cy="507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940002" y="5778984"/>
            <a:ext cx="1466742" cy="507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371906" y="5788241"/>
            <a:ext cx="1466742" cy="507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809805" y="5788241"/>
            <a:ext cx="1466742" cy="507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-436251" y="6619814"/>
            <a:ext cx="314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2018, BIOTEC, THAILAND</a:t>
            </a:r>
            <a:endParaRPr lang="th-TH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image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2555876"/>
            <a:ext cx="15382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0" name="Picture 4" descr="image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9" y="5534026"/>
            <a:ext cx="170497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1" name="Picture 5" descr="image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3960813"/>
            <a:ext cx="152876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2" name="Picture 6" descr="image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970339"/>
            <a:ext cx="154146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3" name="Picture 7" descr="image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427664"/>
            <a:ext cx="17986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4" name="Picture 8" descr="image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4" y="2665413"/>
            <a:ext cx="15398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5" name="Picture 9" descr="image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16050"/>
            <a:ext cx="16843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6" name="Picture 10" descr="image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295400"/>
            <a:ext cx="1306513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3810000" y="1974850"/>
            <a:ext cx="4611688" cy="4121150"/>
            <a:chOff x="0" y="0"/>
            <a:chExt cx="364" cy="325"/>
          </a:xfrm>
        </p:grpSpPr>
        <p:sp>
          <p:nvSpPr>
            <p:cNvPr id="65548" name="AutoShape 12"/>
            <p:cNvSpPr>
              <a:spLocks/>
            </p:cNvSpPr>
            <p:nvPr/>
          </p:nvSpPr>
          <p:spPr bwMode="auto">
            <a:xfrm>
              <a:off x="115" y="108"/>
              <a:ext cx="134" cy="1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663366">
                <a:alpha val="78000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49" name="AutoShape 13"/>
            <p:cNvSpPr>
              <a:spLocks/>
            </p:cNvSpPr>
            <p:nvPr/>
          </p:nvSpPr>
          <p:spPr bwMode="auto">
            <a:xfrm>
              <a:off x="115" y="0"/>
              <a:ext cx="134" cy="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666699">
                <a:alpha val="78000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50" name="AutoShape 14"/>
            <p:cNvSpPr>
              <a:spLocks/>
            </p:cNvSpPr>
            <p:nvPr/>
          </p:nvSpPr>
          <p:spPr bwMode="auto">
            <a:xfrm>
              <a:off x="230" y="57"/>
              <a:ext cx="134" cy="1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33CCCC">
                <a:alpha val="79999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51" name="AutoShape 15"/>
            <p:cNvSpPr>
              <a:spLocks/>
            </p:cNvSpPr>
            <p:nvPr/>
          </p:nvSpPr>
          <p:spPr bwMode="auto">
            <a:xfrm>
              <a:off x="230" y="170"/>
              <a:ext cx="134" cy="1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009999">
                <a:alpha val="78000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52" name="AutoShape 16"/>
            <p:cNvSpPr>
              <a:spLocks/>
            </p:cNvSpPr>
            <p:nvPr/>
          </p:nvSpPr>
          <p:spPr bwMode="auto">
            <a:xfrm>
              <a:off x="115" y="222"/>
              <a:ext cx="134" cy="1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339966">
                <a:alpha val="73000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53" name="AutoShape 17"/>
            <p:cNvSpPr>
              <a:spLocks/>
            </p:cNvSpPr>
            <p:nvPr/>
          </p:nvSpPr>
          <p:spPr bwMode="auto">
            <a:xfrm>
              <a:off x="1" y="55"/>
              <a:ext cx="134" cy="1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00CC00">
                <a:alpha val="78000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54" name="AutoShape 18"/>
            <p:cNvSpPr>
              <a:spLocks/>
            </p:cNvSpPr>
            <p:nvPr/>
          </p:nvSpPr>
          <p:spPr bwMode="auto">
            <a:xfrm>
              <a:off x="0" y="165"/>
              <a:ext cx="134" cy="1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4139" y="0"/>
                  </a:lnTo>
                  <a:lnTo>
                    <a:pt x="17460" y="0"/>
                  </a:lnTo>
                  <a:lnTo>
                    <a:pt x="21600" y="10800"/>
                  </a:lnTo>
                  <a:lnTo>
                    <a:pt x="17460" y="21600"/>
                  </a:lnTo>
                  <a:lnTo>
                    <a:pt x="4139" y="21600"/>
                  </a:lnTo>
                  <a:close/>
                </a:path>
              </a:pathLst>
            </a:custGeom>
            <a:solidFill>
              <a:srgbClr val="339933">
                <a:alpha val="59000"/>
              </a:srgbClr>
            </a:solidFill>
            <a:ln w="9525">
              <a:solidFill>
                <a:srgbClr val="653165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hangingPunct="0"/>
              <a:endParaRPr lang="th-TH">
                <a:solidFill>
                  <a:srgbClr val="FFFFFF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65555" name="AutoShape 19"/>
            <p:cNvSpPr>
              <a:spLocks/>
            </p:cNvSpPr>
            <p:nvPr/>
          </p:nvSpPr>
          <p:spPr bwMode="auto">
            <a:xfrm>
              <a:off x="129" y="143"/>
              <a:ext cx="116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hangingPunct="0"/>
              <a:r>
                <a:rPr lang="en-US" sz="200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MICROBES</a:t>
              </a:r>
              <a:endParaRPr lang="en-US" sz="2000">
                <a:latin typeface="Microsoft Sans Serif"/>
                <a:cs typeface="Microsoft Sans Serif"/>
                <a:sym typeface="Helvetica" charset="0"/>
              </a:endParaRPr>
            </a:p>
          </p:txBody>
        </p:sp>
        <p:sp>
          <p:nvSpPr>
            <p:cNvPr id="65556" name="AutoShape 20"/>
            <p:cNvSpPr>
              <a:spLocks/>
            </p:cNvSpPr>
            <p:nvPr/>
          </p:nvSpPr>
          <p:spPr bwMode="auto">
            <a:xfrm>
              <a:off x="133" y="34"/>
              <a:ext cx="96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hangingPunct="0"/>
              <a:r>
                <a:rPr lang="en-US" sz="2000" dirty="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Food</a:t>
              </a:r>
              <a:endParaRPr lang="en-US" sz="2000" dirty="0">
                <a:latin typeface="Microsoft Sans Serif"/>
                <a:cs typeface="Microsoft Sans Serif"/>
                <a:sym typeface="Helvetica" charset="0"/>
              </a:endParaRPr>
            </a:p>
          </p:txBody>
        </p:sp>
        <p:sp>
          <p:nvSpPr>
            <p:cNvPr id="65557" name="AutoShape 21"/>
            <p:cNvSpPr>
              <a:spLocks/>
            </p:cNvSpPr>
            <p:nvPr/>
          </p:nvSpPr>
          <p:spPr bwMode="auto">
            <a:xfrm>
              <a:off x="248" y="92"/>
              <a:ext cx="96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hangingPunct="0"/>
              <a:r>
                <a:rPr lang="en-US" sz="200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Energy</a:t>
              </a:r>
              <a:endParaRPr lang="en-US" sz="2000">
                <a:latin typeface="Microsoft Sans Serif"/>
                <a:cs typeface="Microsoft Sans Serif"/>
                <a:sym typeface="Helvetica" charset="0"/>
              </a:endParaRPr>
            </a:p>
          </p:txBody>
        </p:sp>
        <p:sp>
          <p:nvSpPr>
            <p:cNvPr id="65558" name="AutoShape 22"/>
            <p:cNvSpPr>
              <a:spLocks/>
            </p:cNvSpPr>
            <p:nvPr/>
          </p:nvSpPr>
          <p:spPr bwMode="auto">
            <a:xfrm>
              <a:off x="233" y="205"/>
              <a:ext cx="115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hangingPunct="0"/>
              <a:r>
                <a:rPr lang="en-US" sz="200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Agriculture</a:t>
              </a:r>
              <a:endParaRPr lang="en-US" sz="2000">
                <a:latin typeface="Microsoft Sans Serif"/>
                <a:cs typeface="Microsoft Sans Serif"/>
                <a:sym typeface="Helvetica" charset="0"/>
              </a:endParaRPr>
            </a:p>
          </p:txBody>
        </p:sp>
        <p:sp>
          <p:nvSpPr>
            <p:cNvPr id="65559" name="AutoShape 23"/>
            <p:cNvSpPr>
              <a:spLocks/>
            </p:cNvSpPr>
            <p:nvPr/>
          </p:nvSpPr>
          <p:spPr bwMode="auto">
            <a:xfrm>
              <a:off x="115" y="257"/>
              <a:ext cx="130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hangingPunct="0"/>
              <a:r>
                <a:rPr lang="en-US" sz="200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Environment</a:t>
              </a:r>
              <a:endParaRPr lang="en-US" sz="2000">
                <a:latin typeface="Microsoft Sans Serif"/>
                <a:cs typeface="Microsoft Sans Serif"/>
                <a:sym typeface="Helvetica" charset="0"/>
              </a:endParaRPr>
            </a:p>
          </p:txBody>
        </p:sp>
        <p:sp>
          <p:nvSpPr>
            <p:cNvPr id="65560" name="AutoShape 24"/>
            <p:cNvSpPr>
              <a:spLocks/>
            </p:cNvSpPr>
            <p:nvPr/>
          </p:nvSpPr>
          <p:spPr bwMode="auto">
            <a:xfrm>
              <a:off x="17" y="198"/>
              <a:ext cx="96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hangingPunct="0"/>
              <a:r>
                <a:rPr lang="en-US" sz="200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Industry</a:t>
              </a:r>
              <a:endParaRPr lang="en-US" sz="2000">
                <a:latin typeface="Microsoft Sans Serif"/>
                <a:cs typeface="Microsoft Sans Serif"/>
                <a:sym typeface="Helvetica" charset="0"/>
              </a:endParaRPr>
            </a:p>
          </p:txBody>
        </p:sp>
        <p:sp>
          <p:nvSpPr>
            <p:cNvPr id="65561" name="AutoShape 25"/>
            <p:cNvSpPr>
              <a:spLocks/>
            </p:cNvSpPr>
            <p:nvPr/>
          </p:nvSpPr>
          <p:spPr bwMode="auto">
            <a:xfrm>
              <a:off x="15" y="89"/>
              <a:ext cx="97" cy="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hangingPunct="0"/>
              <a:r>
                <a:rPr lang="en-US" sz="2000">
                  <a:solidFill>
                    <a:srgbClr val="FFFFFF"/>
                  </a:solidFill>
                  <a:latin typeface="Microsoft Sans Serif"/>
                  <a:cs typeface="Microsoft Sans Serif"/>
                  <a:sym typeface="Helvetica" charset="0"/>
                </a:rPr>
                <a:t>Health</a:t>
              </a:r>
              <a:endParaRPr lang="en-US" sz="2000">
                <a:latin typeface="Microsoft Sans Serif"/>
                <a:cs typeface="Microsoft Sans Serif"/>
                <a:sym typeface="Helvetica" charset="0"/>
              </a:endParaRPr>
            </a:p>
          </p:txBody>
        </p:sp>
      </p:grpSp>
      <p:sp>
        <p:nvSpPr>
          <p:cNvPr id="65563" name="Rectangle 27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8915400" cy="685800"/>
          </a:xfrm>
        </p:spPr>
        <p:txBody>
          <a:bodyPr/>
          <a:lstStyle/>
          <a:p>
            <a:r>
              <a:rPr lang="en-US" sz="2000" b="1">
                <a:solidFill>
                  <a:srgbClr val="5F5F5F"/>
                </a:solidFill>
                <a:latin typeface="Cambria" charset="0"/>
                <a:sym typeface="Helvetica" charset="0"/>
              </a:rPr>
              <a:t>Importance of Microbial Resources</a:t>
            </a:r>
            <a:endParaRPr lang="en-US" sz="2000">
              <a:solidFill>
                <a:srgbClr val="5F5F5F"/>
              </a:solidFill>
              <a:latin typeface="Cambria" charset="0"/>
              <a:sym typeface="Helvetica" charset="0"/>
            </a:endParaRPr>
          </a:p>
        </p:txBody>
      </p:sp>
      <p:sp>
        <p:nvSpPr>
          <p:cNvPr id="65564" name="Title 1"/>
          <p:cNvSpPr>
            <a:spLocks/>
          </p:cNvSpPr>
          <p:nvPr/>
        </p:nvSpPr>
        <p:spPr bwMode="auto">
          <a:xfrm>
            <a:off x="1371600" y="76201"/>
            <a:ext cx="937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ambria" charset="0"/>
              </a:rPr>
              <a:t>Biodiversity leads to Biobased Industry</a:t>
            </a:r>
            <a:endParaRPr lang="th-TH" sz="3600" b="1">
              <a:solidFill>
                <a:schemeClr val="accent2"/>
              </a:solidFill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757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89127"/>
            <a:ext cx="12192000" cy="4083728"/>
          </a:xfrm>
          <a:prstGeom prst="rect">
            <a:avLst/>
          </a:prstGeom>
          <a:solidFill>
            <a:srgbClr val="0099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110" y="618816"/>
            <a:ext cx="115684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rgbClr val="0099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</a:t>
            </a:r>
            <a:r>
              <a:rPr lang="en-US" sz="3200" b="1" cap="all" dirty="0" err="1">
                <a:solidFill>
                  <a:srgbClr val="0099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Bioresource</a:t>
            </a:r>
            <a:r>
              <a:rPr lang="en-US" sz="3200" b="1" cap="all" dirty="0">
                <a:solidFill>
                  <a:srgbClr val="0099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Research Center (TBRC</a:t>
            </a:r>
            <a:r>
              <a:rPr lang="en-US" sz="3200" b="1" cap="all" dirty="0" smtClean="0">
                <a:solidFill>
                  <a:srgbClr val="0099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cap="all" dirty="0">
              <a:solidFill>
                <a:srgbClr val="0099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50374" y="1966373"/>
            <a:ext cx="720000" cy="720000"/>
            <a:chOff x="3250374" y="1966373"/>
            <a:chExt cx="720000" cy="720000"/>
          </a:xfrm>
        </p:grpSpPr>
        <p:sp>
          <p:nvSpPr>
            <p:cNvPr id="7" name="Shape 558"/>
            <p:cNvSpPr/>
            <p:nvPr/>
          </p:nvSpPr>
          <p:spPr>
            <a:xfrm>
              <a:off x="3250374" y="1966373"/>
              <a:ext cx="720000" cy="720000"/>
            </a:xfrm>
            <a:prstGeom prst="ellipse">
              <a:avLst/>
            </a:prstGeom>
            <a:noFill/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970"/>
            <p:cNvSpPr/>
            <p:nvPr/>
          </p:nvSpPr>
          <p:spPr>
            <a:xfrm>
              <a:off x="3429455" y="2180750"/>
              <a:ext cx="361837" cy="305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880" y="100923"/>
                  </a:moveTo>
                  <a:lnTo>
                    <a:pt x="43780" y="108554"/>
                  </a:lnTo>
                  <a:lnTo>
                    <a:pt x="76219" y="108554"/>
                  </a:lnTo>
                  <a:lnTo>
                    <a:pt x="74119" y="100923"/>
                  </a:lnTo>
                  <a:close/>
                  <a:moveTo>
                    <a:pt x="17368" y="4644"/>
                  </a:moveTo>
                  <a:lnTo>
                    <a:pt x="17368" y="64398"/>
                  </a:lnTo>
                  <a:lnTo>
                    <a:pt x="102631" y="64398"/>
                  </a:lnTo>
                  <a:lnTo>
                    <a:pt x="102631" y="4644"/>
                  </a:lnTo>
                  <a:close/>
                  <a:moveTo>
                    <a:pt x="11052" y="0"/>
                  </a:moveTo>
                  <a:lnTo>
                    <a:pt x="108947" y="0"/>
                  </a:lnTo>
                  <a:lnTo>
                    <a:pt x="108947" y="69042"/>
                  </a:lnTo>
                  <a:lnTo>
                    <a:pt x="108965" y="69042"/>
                  </a:lnTo>
                  <a:lnTo>
                    <a:pt x="120000" y="113859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0" y="113859"/>
                  </a:lnTo>
                  <a:lnTo>
                    <a:pt x="11034" y="69042"/>
                  </a:lnTo>
                  <a:lnTo>
                    <a:pt x="11052" y="690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50374" y="3870826"/>
            <a:ext cx="720000" cy="720000"/>
            <a:chOff x="3250374" y="3930986"/>
            <a:chExt cx="720000" cy="720000"/>
          </a:xfrm>
        </p:grpSpPr>
        <p:sp>
          <p:nvSpPr>
            <p:cNvPr id="9" name="Shape 558"/>
            <p:cNvSpPr/>
            <p:nvPr/>
          </p:nvSpPr>
          <p:spPr>
            <a:xfrm>
              <a:off x="3250374" y="3930986"/>
              <a:ext cx="720000" cy="720000"/>
            </a:xfrm>
            <a:prstGeom prst="ellipse">
              <a:avLst/>
            </a:prstGeom>
            <a:noFill/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937"/>
            <p:cNvSpPr/>
            <p:nvPr/>
          </p:nvSpPr>
          <p:spPr>
            <a:xfrm>
              <a:off x="3425008" y="4080464"/>
              <a:ext cx="371781" cy="3711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19" y="23920"/>
                  </a:moveTo>
                  <a:lnTo>
                    <a:pt x="99031" y="62795"/>
                  </a:lnTo>
                  <a:lnTo>
                    <a:pt x="99031" y="62795"/>
                  </a:lnTo>
                  <a:lnTo>
                    <a:pt x="99031" y="119999"/>
                  </a:lnTo>
                  <a:lnTo>
                    <a:pt x="74902" y="119999"/>
                  </a:lnTo>
                  <a:lnTo>
                    <a:pt x="74902" y="93509"/>
                  </a:lnTo>
                  <a:cubicBezTo>
                    <a:pt x="74902" y="89337"/>
                    <a:pt x="71525" y="85954"/>
                    <a:pt x="67359" y="85954"/>
                  </a:cubicBezTo>
                  <a:lnTo>
                    <a:pt x="53078" y="85954"/>
                  </a:lnTo>
                  <a:cubicBezTo>
                    <a:pt x="48912" y="85954"/>
                    <a:pt x="45535" y="89337"/>
                    <a:pt x="45535" y="93509"/>
                  </a:cubicBezTo>
                  <a:lnTo>
                    <a:pt x="45535" y="119999"/>
                  </a:lnTo>
                  <a:lnTo>
                    <a:pt x="21406" y="119999"/>
                  </a:lnTo>
                  <a:lnTo>
                    <a:pt x="21406" y="62795"/>
                  </a:lnTo>
                  <a:lnTo>
                    <a:pt x="21406" y="62795"/>
                  </a:lnTo>
                  <a:close/>
                  <a:moveTo>
                    <a:pt x="18957" y="4568"/>
                  </a:moveTo>
                  <a:lnTo>
                    <a:pt x="35017" y="4568"/>
                  </a:lnTo>
                  <a:lnTo>
                    <a:pt x="35017" y="20200"/>
                  </a:lnTo>
                  <a:lnTo>
                    <a:pt x="18957" y="36287"/>
                  </a:lnTo>
                  <a:close/>
                  <a:moveTo>
                    <a:pt x="60219" y="264"/>
                  </a:moveTo>
                  <a:lnTo>
                    <a:pt x="120000" y="62795"/>
                  </a:lnTo>
                  <a:lnTo>
                    <a:pt x="107816" y="62795"/>
                  </a:lnTo>
                  <a:lnTo>
                    <a:pt x="60219" y="13008"/>
                  </a:lnTo>
                  <a:close/>
                  <a:moveTo>
                    <a:pt x="60219" y="0"/>
                  </a:moveTo>
                  <a:lnTo>
                    <a:pt x="60219" y="12744"/>
                  </a:lnTo>
                  <a:lnTo>
                    <a:pt x="12273" y="62531"/>
                  </a:lnTo>
                  <a:lnTo>
                    <a:pt x="0" y="625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6669" y="1966373"/>
            <a:ext cx="720000" cy="720000"/>
            <a:chOff x="1076669" y="1966373"/>
            <a:chExt cx="720000" cy="720000"/>
          </a:xfrm>
        </p:grpSpPr>
        <p:sp>
          <p:nvSpPr>
            <p:cNvPr id="6" name="Shape 558"/>
            <p:cNvSpPr/>
            <p:nvPr/>
          </p:nvSpPr>
          <p:spPr>
            <a:xfrm>
              <a:off x="1076669" y="1966373"/>
              <a:ext cx="720000" cy="720000"/>
            </a:xfrm>
            <a:prstGeom prst="ellipse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669" y="2038373"/>
              <a:ext cx="576000" cy="576000"/>
            </a:xfrm>
            <a:prstGeom prst="rect">
              <a:avLst/>
            </a:prstGeom>
          </p:spPr>
        </p:pic>
      </p:grpSp>
      <p:sp>
        <p:nvSpPr>
          <p:cNvPr id="26" name="Right Arrow 25"/>
          <p:cNvSpPr/>
          <p:nvPr/>
        </p:nvSpPr>
        <p:spPr>
          <a:xfrm>
            <a:off x="5177605" y="3625275"/>
            <a:ext cx="469231" cy="36387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91241" y="5772854"/>
            <a:ext cx="1937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solidFill>
                  <a:srgbClr val="E7E6E6">
                    <a:lumMod val="50000"/>
                  </a:srgbClr>
                </a:solidFill>
              </a:rPr>
              <a:t>http://tbrcnetwork.org/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6669" y="3871371"/>
            <a:ext cx="720000" cy="720000"/>
            <a:chOff x="1076669" y="3931531"/>
            <a:chExt cx="720000" cy="720000"/>
          </a:xfrm>
        </p:grpSpPr>
        <p:sp>
          <p:nvSpPr>
            <p:cNvPr id="8" name="Shape 558"/>
            <p:cNvSpPr/>
            <p:nvPr/>
          </p:nvSpPr>
          <p:spPr>
            <a:xfrm>
              <a:off x="1076669" y="3931531"/>
              <a:ext cx="720000" cy="720000"/>
            </a:xfrm>
            <a:prstGeom prst="ellipse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4365" y="4050568"/>
              <a:ext cx="295081" cy="468000"/>
            </a:xfrm>
            <a:prstGeom prst="rect">
              <a:avLst/>
            </a:prstGeom>
          </p:spPr>
        </p:pic>
      </p:grpSp>
      <p:sp>
        <p:nvSpPr>
          <p:cNvPr id="11" name="Shape 563"/>
          <p:cNvSpPr txBox="1"/>
          <p:nvPr/>
        </p:nvSpPr>
        <p:spPr>
          <a:xfrm>
            <a:off x="289484" y="2751086"/>
            <a:ext cx="2294370" cy="337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Biological resources</a:t>
            </a:r>
          </a:p>
        </p:txBody>
      </p:sp>
      <p:sp>
        <p:nvSpPr>
          <p:cNvPr id="14" name="Shape 563"/>
          <p:cNvSpPr txBox="1"/>
          <p:nvPr/>
        </p:nvSpPr>
        <p:spPr>
          <a:xfrm>
            <a:off x="2583854" y="2701083"/>
            <a:ext cx="2162060" cy="776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Information and computing infrastructure</a:t>
            </a:r>
          </a:p>
        </p:txBody>
      </p:sp>
      <p:sp>
        <p:nvSpPr>
          <p:cNvPr id="17" name="Shape 563"/>
          <p:cNvSpPr txBox="1"/>
          <p:nvPr/>
        </p:nvSpPr>
        <p:spPr>
          <a:xfrm>
            <a:off x="180475" y="4671612"/>
            <a:ext cx="2572200" cy="4864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Biological resources curator technology platform</a:t>
            </a:r>
          </a:p>
        </p:txBody>
      </p:sp>
      <p:sp>
        <p:nvSpPr>
          <p:cNvPr id="20" name="Shape 563"/>
          <p:cNvSpPr txBox="1"/>
          <p:nvPr/>
        </p:nvSpPr>
        <p:spPr>
          <a:xfrm>
            <a:off x="2752674" y="4681644"/>
            <a:ext cx="1715401" cy="475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"/>
                <a:cs typeface="Arial"/>
                <a:sym typeface="Arial"/>
              </a:rPr>
              <a:t>Stroage facilities and backup sites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383F0F86-D8D9-484C-AFC7-99F9F449BBAB}" type="slidenum">
              <a:rPr lang="th-TH" altLang="th-TH" sz="1800" smtClean="0">
                <a:solidFill>
                  <a:prstClr val="black">
                    <a:lumMod val="75000"/>
                    <a:lumOff val="2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5</a:t>
            </a:fld>
            <a:endParaRPr lang="th-TH" altLang="th-TH" sz="1800" dirty="0">
              <a:solidFill>
                <a:prstClr val="black">
                  <a:lumMod val="75000"/>
                  <a:lumOff val="2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23" y="5783780"/>
            <a:ext cx="882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cap="all" dirty="0">
                <a:solidFill>
                  <a:srgbClr val="E7E6E6">
                    <a:lumMod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TBRC: </a:t>
            </a:r>
            <a:r>
              <a:rPr lang="en-US" sz="1800" b="1" cap="all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no.1 of culture collection in </a:t>
            </a:r>
            <a:r>
              <a:rPr lang="en-US" sz="1800" b="1" cap="all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</a:t>
            </a:r>
          </a:p>
          <a:p>
            <a:endParaRPr lang="en-US" sz="1800" b="1" cap="all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cap="all" dirty="0">
                <a:solidFill>
                  <a:srgbClr val="E7E6E6">
                    <a:lumMod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Thailand: </a:t>
            </a:r>
            <a:r>
              <a:rPr lang="en-US" sz="1800" b="1" cap="all" dirty="0">
                <a:solidFill>
                  <a:srgbClr val="70AD4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No.8 OF culture collection in </a:t>
            </a:r>
            <a:r>
              <a:rPr lang="en-US" sz="1800" b="1" cap="all" dirty="0" smtClean="0">
                <a:solidFill>
                  <a:srgbClr val="70AD4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</a:t>
            </a:r>
            <a:r>
              <a:rPr lang="en-US" sz="1800" b="1" cap="all" dirty="0">
                <a:solidFill>
                  <a:srgbClr val="70AD4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 level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32" y="6144464"/>
            <a:ext cx="1285987" cy="54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8322" t="5905" r="17928" b="4000"/>
          <a:stretch/>
        </p:blipFill>
        <p:spPr>
          <a:xfrm>
            <a:off x="6766024" y="1691952"/>
            <a:ext cx="5425976" cy="40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51" cy="7325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14400"/>
            <a:ext cx="5038531" cy="6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02" y="4052589"/>
            <a:ext cx="2911151" cy="278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Isolation</a:t>
            </a:r>
          </a:p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Identification</a:t>
            </a:r>
          </a:p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Preservation</a:t>
            </a:r>
            <a:endParaRPr lang="en-US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0074" y="4068146"/>
            <a:ext cx="2911151" cy="278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Preservation</a:t>
            </a:r>
            <a:endParaRPr lang="en-US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6275" y="4068145"/>
            <a:ext cx="2911151" cy="278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kern="0" smtClean="0">
                <a:solidFill>
                  <a:srgbClr val="000000"/>
                </a:solidFill>
                <a:sym typeface="Arial"/>
              </a:rPr>
              <a:t>Depository/</a:t>
            </a:r>
          </a:p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Storage</a:t>
            </a:r>
            <a:endParaRPr lang="en-US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2475" y="4052592"/>
            <a:ext cx="2911151" cy="278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Research &amp; Development</a:t>
            </a:r>
            <a:endParaRPr lang="en-US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20075" y="4052591"/>
            <a:ext cx="2911151" cy="278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kern="0" dirty="0" smtClean="0">
                <a:solidFill>
                  <a:srgbClr val="000000"/>
                </a:solidFill>
                <a:sym typeface="Arial"/>
              </a:rPr>
              <a:t>Training  </a:t>
            </a:r>
            <a:endParaRPr lang="en-US" kern="0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452634" y="25765"/>
            <a:ext cx="9251879" cy="6811593"/>
            <a:chOff x="-115334" y="25764"/>
            <a:chExt cx="9251879" cy="68115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96" y="1542340"/>
              <a:ext cx="4395820" cy="3384376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H="1" flipV="1">
              <a:off x="5383325" y="1011365"/>
              <a:ext cx="700335" cy="927589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131840" y="1897186"/>
              <a:ext cx="812045" cy="72229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3865467" y="1162139"/>
              <a:ext cx="2411760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996633"/>
                  </a:solidFill>
                  <a:latin typeface="TH SarabunPSK" pitchFamily="34" charset="-34"/>
                  <a:cs typeface="TH SarabunPSK" pitchFamily="34" charset="-34"/>
                </a:rPr>
                <a:t>National Institute of Technology and Evaluation (NITE), Japan</a:t>
              </a:r>
              <a:endParaRPr lang="th-TH" sz="1400" kern="0" dirty="0">
                <a:solidFill>
                  <a:srgbClr val="996633"/>
                </a:solidFill>
                <a:latin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V="1">
              <a:off x="1702220" y="3234528"/>
              <a:ext cx="637532" cy="175624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Rectangle 3"/>
            <p:cNvSpPr/>
            <p:nvPr/>
          </p:nvSpPr>
          <p:spPr>
            <a:xfrm>
              <a:off x="69437" y="4646357"/>
              <a:ext cx="1870138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400" kern="0" dirty="0" smtClean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สถาบันวิจัยวิทยาศาสตร์และเทคโนโลยีแห่งประเทศไทย (วว.</a:t>
              </a:r>
              <a:r>
                <a:rPr lang="en-US" sz="1400" kern="0" dirty="0" smtClean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;</a:t>
              </a:r>
              <a:r>
                <a:rPr lang="th-TH" sz="1400" kern="0" dirty="0" smtClean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TISTR</a:t>
              </a:r>
              <a:r>
                <a:rPr lang="en-US" sz="1400" kern="0" dirty="0" smtClean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)</a:t>
              </a:r>
              <a:endParaRPr lang="th-TH" sz="1400" kern="0" dirty="0">
                <a:solidFill>
                  <a:srgbClr val="2D2D8A">
                    <a:lumMod val="75000"/>
                  </a:srgbClr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37" y="5661248"/>
              <a:ext cx="187220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400" kern="0" dirty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จุฬาลงกรณ์มหาวิทยาลัย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865" y="6021288"/>
              <a:ext cx="1669823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400" kern="0" dirty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มหาวิทยาลัยเชียงใหม่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288" y="6413266"/>
              <a:ext cx="163378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400" kern="0" dirty="0">
                  <a:solidFill>
                    <a:srgbClr val="2D2D8A">
                      <a:lumMod val="75000"/>
                    </a:srgbClr>
                  </a:solidFill>
                  <a:latin typeface="Microsoft Sans Serif"/>
                  <a:cs typeface="Microsoft Sans Serif"/>
                </a:rPr>
                <a:t>มหาวิทยาลัยขอนแก่น</a:t>
              </a:r>
            </a:p>
          </p:txBody>
        </p:sp>
        <p:cxnSp>
          <p:nvCxnSpPr>
            <p:cNvPr id="29" name="Straight Connector 28"/>
            <p:cNvCxnSpPr>
              <a:stCxn id="36" idx="1"/>
            </p:cNvCxnSpPr>
            <p:nvPr/>
          </p:nvCxnSpPr>
          <p:spPr bwMode="auto">
            <a:xfrm flipH="1" flipV="1">
              <a:off x="2472729" y="3429184"/>
              <a:ext cx="1092206" cy="365372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3564935" y="3532946"/>
              <a:ext cx="147380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MARDI, Malaysia</a:t>
              </a:r>
              <a:endParaRPr lang="th-TH" sz="1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 flipV="1">
              <a:off x="2551190" y="3660816"/>
              <a:ext cx="30548" cy="2560527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2398354" y="4825807"/>
              <a:ext cx="2984971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err="1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Badan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 </a:t>
              </a:r>
              <a:r>
                <a:rPr lang="en-US" altLang="ja-JP" sz="1400" dirty="0" err="1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Pengkajian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 </a:t>
              </a:r>
              <a:r>
                <a:rPr lang="en-US" altLang="ja-JP" sz="1400" dirty="0" err="1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dan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 </a:t>
              </a:r>
              <a:r>
                <a:rPr lang="en-US" altLang="ja-JP" sz="1400" dirty="0" err="1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Penerapan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 </a:t>
              </a:r>
              <a:r>
                <a:rPr lang="en-US" altLang="ja-JP" sz="1400" dirty="0" err="1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Teknologi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 </a:t>
              </a:r>
              <a:r>
                <a:rPr lang="th-TH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(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BPPT</a:t>
              </a:r>
              <a:r>
                <a:rPr lang="th-TH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)</a:t>
              </a:r>
              <a:r>
                <a:rPr lang="en-US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, Indonesia</a:t>
              </a:r>
              <a:r>
                <a:rPr lang="th-TH" altLang="ja-JP" sz="1400" dirty="0">
                  <a:solidFill>
                    <a:srgbClr val="FF0000"/>
                  </a:solidFill>
                  <a:latin typeface="TH SarabunPSK" pitchFamily="34" charset="-34"/>
                  <a:ea typeface="MS PGothic" pitchFamily="34" charset="-128"/>
                  <a:cs typeface="TH SarabunPSK" pitchFamily="34" charset="-34"/>
                </a:rPr>
                <a:t> </a:t>
              </a:r>
              <a:endParaRPr lang="th-TH" sz="1400" b="1" i="1" dirty="0">
                <a:solidFill>
                  <a:srgbClr val="FF0000"/>
                </a:solidFill>
                <a:latin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56" name="Picture 8" descr="ผลการค้นหารูปภาพสำหรับ bppt indonesi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34" y="4447416"/>
              <a:ext cx="558202" cy="33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nite National Institute of Technology and Evaluation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72587" b="2034"/>
            <a:stretch/>
          </p:blipFill>
          <p:spPr bwMode="auto">
            <a:xfrm>
              <a:off x="4637894" y="615865"/>
              <a:ext cx="774776" cy="29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66" y="2857477"/>
              <a:ext cx="1404483" cy="5641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59" name="Straight Connector 58"/>
            <p:cNvCxnSpPr/>
            <p:nvPr/>
          </p:nvCxnSpPr>
          <p:spPr bwMode="auto">
            <a:xfrm flipH="1" flipV="1">
              <a:off x="2599001" y="1252447"/>
              <a:ext cx="199905" cy="119226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1374406" y="140448"/>
              <a:ext cx="121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808080">
                      <a:lumMod val="50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MOU</a:t>
              </a:r>
              <a:endParaRPr lang="th-TH" sz="1600" b="1" dirty="0">
                <a:solidFill>
                  <a:srgbClr val="808080">
                    <a:lumMod val="50000"/>
                  </a:srgbClr>
                </a:solidFill>
                <a:latin typeface="Aharoni" panose="02010803020104030203" pitchFamily="2" charset="-79"/>
                <a:cs typeface="Tahoma" panose="020B0604030504040204" pitchFamily="34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7935" y="25764"/>
              <a:ext cx="869913" cy="497093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608796" y="568625"/>
              <a:ext cx="121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808080">
                      <a:lumMod val="50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MOU</a:t>
              </a:r>
              <a:endParaRPr lang="th-TH" sz="1600" b="1" dirty="0">
                <a:solidFill>
                  <a:srgbClr val="808080">
                    <a:lumMod val="50000"/>
                  </a:srgbClr>
                </a:solidFill>
                <a:latin typeface="Aharoni" panose="02010803020104030203" pitchFamily="2" charset="-79"/>
                <a:cs typeface="Tahom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115334" y="4210179"/>
              <a:ext cx="121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808080">
                      <a:lumMod val="50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MOU</a:t>
              </a:r>
              <a:endParaRPr lang="th-TH" sz="1600" b="1" dirty="0">
                <a:solidFill>
                  <a:srgbClr val="808080">
                    <a:lumMod val="50000"/>
                  </a:srgbClr>
                </a:solidFill>
                <a:latin typeface="Aharoni" panose="02010803020104030203" pitchFamily="2" charset="-79"/>
                <a:cs typeface="Tahoma" panose="020B060403050404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98354" y="4465180"/>
              <a:ext cx="121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808080">
                      <a:lumMod val="50000"/>
                    </a:srgb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MOU</a:t>
              </a:r>
              <a:endParaRPr lang="th-TH" sz="1600" b="1" dirty="0">
                <a:solidFill>
                  <a:srgbClr val="808080">
                    <a:lumMod val="50000"/>
                  </a:srgbClr>
                </a:solidFill>
                <a:latin typeface="Aharoni" panose="02010803020104030203" pitchFamily="2" charset="-79"/>
                <a:cs typeface="Tahoma" panose="020B0604030504040204" pitchFamily="34" charset="0"/>
              </a:endParaRPr>
            </a:p>
          </p:txBody>
        </p:sp>
        <p:pic>
          <p:nvPicPr>
            <p:cNvPr id="30" name="Picture 4" descr="ACM banner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1895" y="2961544"/>
              <a:ext cx="1534650" cy="603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://www.nite.go.jp/data/000065521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646" y="2278865"/>
              <a:ext cx="828911" cy="6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1595841" y="543261"/>
              <a:ext cx="2088232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669900"/>
                  </a:solidFill>
                  <a:latin typeface="THSarabunPSK" panose="020B0500040200020003" pitchFamily="34" charset="-34"/>
                  <a:ea typeface="MS Mincho" panose="02020609040205080304" pitchFamily="49" charset="-128"/>
                  <a:cs typeface="THSarabunPSK" panose="020B0500040200020003" pitchFamily="34" charset="-34"/>
                </a:rPr>
                <a:t>Korea National Research Resource Center (KNRRC), Korea</a:t>
              </a:r>
              <a:endParaRPr lang="th-TH" sz="1400" dirty="0">
                <a:solidFill>
                  <a:srgbClr val="669900"/>
                </a:solidFill>
                <a:latin typeface="THSarabunPSK" panose="020B0500040200020003" pitchFamily="34" charset="-34"/>
                <a:cs typeface="THSarabunPSK" panose="020B0500040200020003" pitchFamily="34" charset="-34"/>
              </a:endParaRPr>
            </a:p>
          </p:txBody>
        </p:sp>
        <p:pic>
          <p:nvPicPr>
            <p:cNvPr id="35" name="Picture 12" descr="https://encrypted-tbn3.gstatic.com/images?q=tbn:ANd9GcT4HU329C3yQXFCDQG1eyw6faYEzPmQpbozPI-SnFx4C5cYd-rH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98" y="602113"/>
              <a:ext cx="741818" cy="74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478" y="951421"/>
              <a:ext cx="2757404" cy="5718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7050" y="1562859"/>
              <a:ext cx="1616340" cy="446530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 bwMode="auto">
            <a:xfrm flipH="1">
              <a:off x="2972965" y="2486359"/>
              <a:ext cx="827428" cy="74223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3821035" y="2073042"/>
              <a:ext cx="284951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BBE0E3">
                      <a:lumMod val="25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Cebu Technological University (CTU), Philippines</a:t>
              </a:r>
              <a:endParaRPr lang="th-TH" sz="1400" kern="0" dirty="0">
                <a:solidFill>
                  <a:srgbClr val="BBE0E3">
                    <a:lumMod val="25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60" name="Straight Connector 59"/>
            <p:cNvCxnSpPr>
              <a:stCxn id="56" idx="1"/>
            </p:cNvCxnSpPr>
            <p:nvPr/>
          </p:nvCxnSpPr>
          <p:spPr bwMode="auto">
            <a:xfrm flipH="1" flipV="1">
              <a:off x="2505919" y="2676865"/>
              <a:ext cx="1293464" cy="36567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" name="Picture 4" descr="ผลการค้นหารูปภาพสำหรับ RIKEN BRC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83"/>
            <a:stretch/>
          </p:blipFill>
          <p:spPr bwMode="auto">
            <a:xfrm>
              <a:off x="4139952" y="188688"/>
              <a:ext cx="1673492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5436096" y="3933056"/>
              <a:ext cx="3678759" cy="2904301"/>
              <a:chOff x="6607675" y="-864471"/>
              <a:chExt cx="5475972" cy="4650746"/>
            </a:xfrm>
          </p:grpSpPr>
          <p:pic>
            <p:nvPicPr>
              <p:cNvPr id="46" name="Picture 34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7675" y="-169775"/>
                <a:ext cx="5364162" cy="3956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5" descr="Screen Shot 2557-02-23 at 12.40.06 PM.png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404279" y="-864471"/>
                <a:ext cx="2679368" cy="614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8" name="Picture 14" descr="ผลการค้นหารูปภาพสำหรับ chulalongkorn university logo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03435"/>
              <a:ext cx="529798" cy="73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ผลการค้นหารูปภาพสำหรับ สถาบันวิจัยวิทยาศาสตร์และเทคโนโลยีแห่งประเทศไทย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43" y="4005064"/>
              <a:ext cx="572295" cy="56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580082" y="3960551"/>
              <a:ext cx="2739282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Universiti</a:t>
              </a:r>
              <a:r>
                <a:rPr 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Putra Malaysia (UPM)</a:t>
              </a:r>
              <a:endParaRPr lang="th-TH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8" name="Picture 16" descr="https://lh4.googleusercontent.com/-SnXDtamWemQ/AAAAAAAAAAI/AAAAAAAAAP0/NrZPJtK5iN8/s0-c-k-no-ns/photo.jp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40201" y="3898575"/>
              <a:ext cx="947027" cy="466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3799383" y="2780928"/>
              <a:ext cx="322657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8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Institute of Microbiology, Chinese Academy of Sciences (IMCAS)</a:t>
              </a:r>
              <a:r>
                <a:rPr lang="en-US" sz="1400" kern="0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, China</a:t>
              </a:r>
              <a:endParaRPr lang="th-TH" sz="1400" kern="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42" name="Picture 18" descr="ผลการค้นหารูปภาพสำหรับ Cebu Technological University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654" y="2107374"/>
              <a:ext cx="614334" cy="61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 descr="http://un-csam.org/admin/ewebeditor/UploadFile/201312313454706.gif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70" y="3501008"/>
              <a:ext cx="475588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Connector 60"/>
            <p:cNvCxnSpPr>
              <a:stCxn id="15" idx="1"/>
            </p:cNvCxnSpPr>
            <p:nvPr/>
          </p:nvCxnSpPr>
          <p:spPr bwMode="auto">
            <a:xfrm flipH="1" flipV="1">
              <a:off x="2472730" y="3419101"/>
              <a:ext cx="1107352" cy="695339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44" name="Picture 20" descr="ผลการค้นหารูปภาพสำหรับ universitas diponegoro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236" y="5351926"/>
              <a:ext cx="587007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27935" y="5597225"/>
              <a:ext cx="232369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Universitas</a:t>
              </a:r>
              <a:r>
                <a:rPr lang="en-US" sz="1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diponegoro</a:t>
              </a:r>
              <a:endPara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51843" y="6053226"/>
              <a:ext cx="251222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Bandung Institute of Technology</a:t>
              </a:r>
              <a:endPara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046" name="Picture 22" descr="ผลการค้นหารูปภาพสำหรับ bandung institute of technology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841" y="609766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29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75" y="1506542"/>
            <a:ext cx="5555225" cy="48006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3000" y="2"/>
            <a:ext cx="9906000" cy="1193799"/>
            <a:chOff x="0" y="1"/>
            <a:chExt cx="9906000" cy="1193799"/>
          </a:xfrm>
        </p:grpSpPr>
        <p:sp>
          <p:nvSpPr>
            <p:cNvPr id="8" name="Rectangle 7"/>
            <p:cNvSpPr/>
            <p:nvPr/>
          </p:nvSpPr>
          <p:spPr>
            <a:xfrm>
              <a:off x="1041400" y="880533"/>
              <a:ext cx="8864600" cy="1185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32235"/>
            <a:stretch/>
          </p:blipFill>
          <p:spPr>
            <a:xfrm>
              <a:off x="0" y="1"/>
              <a:ext cx="1193800" cy="119379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929468" y="188568"/>
            <a:ext cx="8119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ASEAN Microbial Resource Database 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4420129" y="649287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Copyright 2016 BIOTEC, NSTDA, Thailand</a:t>
            </a:r>
          </a:p>
        </p:txBody>
      </p:sp>
      <p:pic>
        <p:nvPicPr>
          <p:cNvPr id="5" name="Picture 21" descr="Screen Shot 2556-03-12 at 1.56.48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055" y="5661652"/>
            <a:ext cx="835141" cy="7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93774" y="1552070"/>
            <a:ext cx="5147422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2714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No single BRCs could possess all of microbial resources </a:t>
            </a:r>
          </a:p>
          <a:p>
            <a:pPr marL="90487" lvl="1">
              <a:spcBef>
                <a:spcPts val="8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marL="361950" lvl="1" indent="-2714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charset="0"/>
              </a:rPr>
              <a:t>Bring together information from microbial resource centers to provide the integrative information view </a:t>
            </a:r>
          </a:p>
          <a:p>
            <a:pPr marL="90487" lvl="1">
              <a:spcBef>
                <a:spcPts val="500"/>
              </a:spcBef>
            </a:pPr>
            <a:endParaRPr lang="en-US" sz="2200" dirty="0">
              <a:ea typeface="ＭＳ Ｐゴシック" charset="0"/>
            </a:endParaRPr>
          </a:p>
          <a:p>
            <a:pPr marL="361950" lvl="1" indent="-2714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charset="0"/>
              </a:rPr>
              <a:t>Harmonization on quality standards (</a:t>
            </a:r>
            <a:r>
              <a:rPr lang="en-US" sz="2200" dirty="0" err="1">
                <a:ea typeface="ＭＳ Ｐゴシック" charset="0"/>
              </a:rPr>
              <a:t>i.g</a:t>
            </a:r>
            <a:r>
              <a:rPr lang="en-US" sz="2200" dirty="0">
                <a:ea typeface="ＭＳ Ｐゴシック" charset="0"/>
              </a:rPr>
              <a:t>., identification, preservation) </a:t>
            </a:r>
          </a:p>
          <a:p>
            <a:pPr marL="90487" lvl="1">
              <a:spcBef>
                <a:spcPts val="500"/>
              </a:spcBef>
            </a:pPr>
            <a:endParaRPr lang="en-US" sz="2200" dirty="0">
              <a:ea typeface="ＭＳ Ｐゴシック" charset="0"/>
            </a:endParaRPr>
          </a:p>
          <a:p>
            <a:pPr marL="361950" lvl="1" indent="-2714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charset="0"/>
              </a:rPr>
              <a:t>Facilitate access to resources and information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t="462" b="16700"/>
          <a:stretch/>
        </p:blipFill>
        <p:spPr>
          <a:xfrm>
            <a:off x="1143001" y="1184748"/>
            <a:ext cx="3539905" cy="5681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8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40" y="2013567"/>
            <a:ext cx="3358815" cy="3352418"/>
          </a:xfrm>
          <a:prstGeom prst="rect">
            <a:avLst/>
          </a:prstGeom>
          <a:effectLst>
            <a:outerShdw blurRad="38100" dist="12700" dir="5400000" algn="t" rotWithShape="0">
              <a:prstClr val="black">
                <a:alpha val="87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417017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2017, TBRC</a:t>
            </a:r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433" y="199501"/>
            <a:ext cx="11823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Establishment and Maintenance of an </a:t>
            </a:r>
            <a:r>
              <a:rPr lang="en-US" sz="3200" b="1" dirty="0">
                <a:solidFill>
                  <a:srgbClr val="FF0000"/>
                </a:solidFill>
              </a:rPr>
              <a:t>ASEAN Microbial Database 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1" descr="bu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1531" y="781222"/>
            <a:ext cx="999005" cy="9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9692" y="836439"/>
            <a:ext cx="869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ASEAN COMMITTEE ON SCIENCE AND TECHNOLOGY (COST)</a:t>
            </a:r>
          </a:p>
          <a:p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ASEAN PLAN OF ACTION ON SCIENCE, TECHNOLOGY AND INNOVATION (APASTI) FUNDING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SCHEME</a:t>
            </a:r>
          </a:p>
          <a:p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ASEAN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SCIENCE, TECHNOLOGY AND INNOVATION FUND (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ASTIF)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17" y="6267715"/>
            <a:ext cx="514427" cy="51442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5371230"/>
            <a:ext cx="5441813" cy="1323439"/>
            <a:chOff x="6338326" y="8567380"/>
            <a:chExt cx="5441813" cy="1323439"/>
          </a:xfrm>
        </p:grpSpPr>
        <p:sp>
          <p:nvSpPr>
            <p:cNvPr id="28" name="TextBox 27"/>
            <p:cNvSpPr txBox="1"/>
            <p:nvPr/>
          </p:nvSpPr>
          <p:spPr>
            <a:xfrm>
              <a:off x="6338326" y="8567380"/>
              <a:ext cx="4454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- Training 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on microbial data organization and </a:t>
              </a:r>
              <a:r>
                <a:rPr lang="en-US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management</a:t>
              </a:r>
            </a:p>
            <a:p>
              <a:pPr algn="r"/>
              <a:r>
                <a:rPr lang="en-US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- Post 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Workshop monitoring of the initial set of trainee regarding their acquired skills on microbial data organization and management </a:t>
              </a:r>
              <a:endParaRPr lang="en-US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830884" y="8653000"/>
              <a:ext cx="94925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pc="300" dirty="0" smtClean="0">
                  <a:solidFill>
                    <a:prstClr val="white"/>
                  </a:solidFill>
                  <a:latin typeface="Montserrat Semi Bold" panose="00000700000000000000" pitchFamily="50" charset="0"/>
                </a:rPr>
                <a:t>2017</a:t>
              </a:r>
              <a:endParaRPr lang="ko-KR" altLang="en-US" sz="2000" spc="300" dirty="0">
                <a:solidFill>
                  <a:prstClr val="white"/>
                </a:solidFill>
                <a:latin typeface="Montserrat Semi Bold" panose="00000700000000000000" pitchFamily="50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58608" y="2081054"/>
            <a:ext cx="3094623" cy="830997"/>
            <a:chOff x="7715988" y="2030545"/>
            <a:chExt cx="3094623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8702299" y="2030545"/>
              <a:ext cx="210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spc="225" dirty="0">
                  <a:solidFill>
                    <a:srgbClr val="FF0000"/>
                  </a:solidFill>
                  <a:latin typeface="Montserrat Semi Bold" panose="00000700000000000000" pitchFamily="50" charset="0"/>
                </a:rPr>
                <a:t>ASEAN Microbial Database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5988" y="2082344"/>
              <a:ext cx="981569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pc="300" dirty="0" smtClean="0">
                  <a:solidFill>
                    <a:prstClr val="white"/>
                  </a:solidFill>
                  <a:latin typeface="Montserrat Semi Bold" panose="00000700000000000000" pitchFamily="50" charset="0"/>
                </a:rPr>
                <a:t>2020</a:t>
              </a:r>
              <a:endParaRPr lang="ko-KR" altLang="en-US" sz="2000" spc="300" dirty="0">
                <a:solidFill>
                  <a:prstClr val="white"/>
                </a:solidFill>
                <a:latin typeface="Montserrat Semi Bold" panose="00000700000000000000" pitchFamily="50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6174" y="1908000"/>
            <a:ext cx="5045984" cy="3166355"/>
            <a:chOff x="-47639" y="2252889"/>
            <a:chExt cx="5520373" cy="3464034"/>
          </a:xfrm>
        </p:grpSpPr>
        <p:grpSp>
          <p:nvGrpSpPr>
            <p:cNvPr id="38" name="Group 37"/>
            <p:cNvGrpSpPr/>
            <p:nvPr/>
          </p:nvGrpSpPr>
          <p:grpSpPr>
            <a:xfrm>
              <a:off x="-47639" y="2252889"/>
              <a:ext cx="5520373" cy="3464034"/>
              <a:chOff x="-111282" y="2057870"/>
              <a:chExt cx="6327528" cy="397052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-111282" y="2057870"/>
                <a:ext cx="6327528" cy="3970524"/>
                <a:chOff x="5864472" y="1933811"/>
                <a:chExt cx="6327528" cy="3970524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4472" y="1933811"/>
                  <a:ext cx="6327528" cy="3970524"/>
                </a:xfrm>
                <a:prstGeom prst="rect">
                  <a:avLst/>
                </a:prstGeom>
              </p:spPr>
            </p:pic>
            <p:sp>
              <p:nvSpPr>
                <p:cNvPr id="12" name="Oval 11"/>
                <p:cNvSpPr/>
                <p:nvPr/>
              </p:nvSpPr>
              <p:spPr>
                <a:xfrm>
                  <a:off x="8153400" y="3016956"/>
                  <a:ext cx="1775012" cy="17750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" name="Shape 648"/>
              <p:cNvSpPr/>
              <p:nvPr/>
            </p:nvSpPr>
            <p:spPr>
              <a:xfrm>
                <a:off x="2054488" y="3049564"/>
                <a:ext cx="2092260" cy="209226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lIns="121900" tIns="60933" rIns="121900" bIns="60933" anchor="ctr" anchorCtr="0">
                <a:noAutofit/>
              </a:bodyPr>
              <a:lstStyle/>
              <a:p>
                <a:pPr algn="ctr"/>
                <a:endParaRPr sz="2400" kern="0">
                  <a:solidFill>
                    <a:srgbClr val="FFFFFF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472580" y="3378097"/>
              <a:ext cx="2756150" cy="1124182"/>
              <a:chOff x="9633391" y="3389254"/>
              <a:chExt cx="2756150" cy="11241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1593" y="3389254"/>
                <a:ext cx="2284495" cy="8066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9633391" y="4008368"/>
                <a:ext cx="2756150" cy="50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400" spc="225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 Semi Bold" panose="00000700000000000000" pitchFamily="50" charset="0"/>
                  </a:rPr>
                  <a:t>WORKSHOP</a:t>
                </a:r>
                <a:endParaRPr lang="en-US" altLang="ko-KR" sz="2400" spc="22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ontserrat Semi Bold" panose="00000700000000000000" pitchFamily="50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0651748" y="1847515"/>
            <a:ext cx="1221851" cy="970786"/>
            <a:chOff x="10094088" y="1970800"/>
            <a:chExt cx="1221851" cy="970786"/>
          </a:xfrm>
        </p:grpSpPr>
        <p:sp>
          <p:nvSpPr>
            <p:cNvPr id="48" name="Shape 867"/>
            <p:cNvSpPr/>
            <p:nvPr/>
          </p:nvSpPr>
          <p:spPr>
            <a:xfrm>
              <a:off x="10094088" y="1970800"/>
              <a:ext cx="1221851" cy="970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644" y="84564"/>
                  </a:moveTo>
                  <a:cubicBezTo>
                    <a:pt x="87539" y="84564"/>
                    <a:pt x="86644" y="85691"/>
                    <a:pt x="86644" y="87082"/>
                  </a:cubicBezTo>
                  <a:cubicBezTo>
                    <a:pt x="86644" y="88472"/>
                    <a:pt x="87539" y="89599"/>
                    <a:pt x="88644" y="89599"/>
                  </a:cubicBezTo>
                  <a:lnTo>
                    <a:pt x="95311" y="89599"/>
                  </a:lnTo>
                  <a:cubicBezTo>
                    <a:pt x="96415" y="89599"/>
                    <a:pt x="97311" y="88472"/>
                    <a:pt x="97311" y="87082"/>
                  </a:cubicBezTo>
                  <a:cubicBezTo>
                    <a:pt x="97311" y="85691"/>
                    <a:pt x="96415" y="84564"/>
                    <a:pt x="95311" y="84564"/>
                  </a:cubicBezTo>
                  <a:close/>
                  <a:moveTo>
                    <a:pt x="6420" y="84564"/>
                  </a:moveTo>
                  <a:cubicBezTo>
                    <a:pt x="5315" y="84564"/>
                    <a:pt x="4420" y="85691"/>
                    <a:pt x="4420" y="87082"/>
                  </a:cubicBezTo>
                  <a:cubicBezTo>
                    <a:pt x="4420" y="88472"/>
                    <a:pt x="5315" y="89599"/>
                    <a:pt x="6420" y="89599"/>
                  </a:cubicBezTo>
                  <a:lnTo>
                    <a:pt x="13086" y="89599"/>
                  </a:lnTo>
                  <a:cubicBezTo>
                    <a:pt x="14191" y="89599"/>
                    <a:pt x="15086" y="88472"/>
                    <a:pt x="15086" y="87082"/>
                  </a:cubicBezTo>
                  <a:cubicBezTo>
                    <a:pt x="15086" y="85691"/>
                    <a:pt x="14191" y="84564"/>
                    <a:pt x="13086" y="84564"/>
                  </a:cubicBezTo>
                  <a:close/>
                  <a:moveTo>
                    <a:pt x="108648" y="83725"/>
                  </a:moveTo>
                  <a:cubicBezTo>
                    <a:pt x="107175" y="83725"/>
                    <a:pt x="105981" y="85228"/>
                    <a:pt x="105981" y="87082"/>
                  </a:cubicBezTo>
                  <a:cubicBezTo>
                    <a:pt x="105981" y="88935"/>
                    <a:pt x="107175" y="90438"/>
                    <a:pt x="108648" y="90438"/>
                  </a:cubicBezTo>
                  <a:cubicBezTo>
                    <a:pt x="110120" y="90438"/>
                    <a:pt x="111314" y="88935"/>
                    <a:pt x="111314" y="87082"/>
                  </a:cubicBezTo>
                  <a:cubicBezTo>
                    <a:pt x="111314" y="85228"/>
                    <a:pt x="110120" y="83725"/>
                    <a:pt x="108648" y="83725"/>
                  </a:cubicBezTo>
                  <a:close/>
                  <a:moveTo>
                    <a:pt x="4420" y="5727"/>
                  </a:moveTo>
                  <a:lnTo>
                    <a:pt x="4420" y="80560"/>
                  </a:lnTo>
                  <a:lnTo>
                    <a:pt x="115579" y="80560"/>
                  </a:lnTo>
                  <a:lnTo>
                    <a:pt x="115579" y="5727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93987"/>
                  </a:lnTo>
                  <a:lnTo>
                    <a:pt x="67114" y="93987"/>
                  </a:lnTo>
                  <a:lnTo>
                    <a:pt x="68781" y="108155"/>
                  </a:lnTo>
                  <a:lnTo>
                    <a:pt x="87301" y="108155"/>
                  </a:lnTo>
                  <a:cubicBezTo>
                    <a:pt x="89900" y="108155"/>
                    <a:pt x="92006" y="110807"/>
                    <a:pt x="92006" y="114077"/>
                  </a:cubicBezTo>
                  <a:lnTo>
                    <a:pt x="92006" y="120000"/>
                  </a:lnTo>
                  <a:lnTo>
                    <a:pt x="27999" y="120000"/>
                  </a:lnTo>
                  <a:lnTo>
                    <a:pt x="27999" y="114077"/>
                  </a:lnTo>
                  <a:cubicBezTo>
                    <a:pt x="27999" y="110807"/>
                    <a:pt x="30106" y="108155"/>
                    <a:pt x="32705" y="108155"/>
                  </a:cubicBezTo>
                  <a:lnTo>
                    <a:pt x="51218" y="108155"/>
                  </a:lnTo>
                  <a:lnTo>
                    <a:pt x="52886" y="93987"/>
                  </a:lnTo>
                  <a:lnTo>
                    <a:pt x="0" y="9398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" name="Picture 1" descr="bula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0441334" y="2062043"/>
              <a:ext cx="527359" cy="50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9130399" y="6419111"/>
            <a:ext cx="2743200" cy="36512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23013B0C-AC71-4E24-99C4-62F8EC62DCC9}" type="slidenum">
              <a:rPr lang="th-TH" sz="1800">
                <a:solidFill>
                  <a:prstClr val="black">
                    <a:tint val="7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9</a:t>
            </a:fld>
            <a:endParaRPr lang="th-TH" sz="1800">
              <a:solidFill>
                <a:prstClr val="black">
                  <a:tint val="7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535223"/>
            <a:ext cx="514427" cy="5144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5999" y="3915599"/>
            <a:ext cx="5303460" cy="1986487"/>
            <a:chOff x="6095999" y="3915599"/>
            <a:chExt cx="5303460" cy="19864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/>
            <a:srcRect l="13582" t="11286" r="19433" b="11010"/>
            <a:stretch/>
          </p:blipFill>
          <p:spPr>
            <a:xfrm>
              <a:off x="6225154" y="4583139"/>
              <a:ext cx="967068" cy="7291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3560" y="4002981"/>
              <a:ext cx="1242124" cy="4989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5" descr="Screen Shot 2557-02-23 at 12.40.06 PM.pn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95999" y="5440254"/>
              <a:ext cx="1800000" cy="38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895999" y="5563532"/>
              <a:ext cx="35034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white">
                      <a:lumMod val="50000"/>
                    </a:prstClr>
                  </a:solidFill>
                </a:rPr>
                <a:t>ASEAN Network on Microbial Utilization</a:t>
              </a:r>
              <a:endParaRPr lang="th-TH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37935" y="4626359"/>
              <a:ext cx="26575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70AD47">
                      <a:lumMod val="75000"/>
                    </a:srgbClr>
                  </a:solidFill>
                </a:rPr>
                <a:t>ACB</a:t>
              </a:r>
            </a:p>
            <a:p>
              <a:r>
                <a:rPr 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ASEAN </a:t>
              </a:r>
              <a:r>
                <a:rPr lang="en-US" sz="1600" dirty="0">
                  <a:solidFill>
                    <a:prstClr val="white">
                      <a:lumMod val="50000"/>
                    </a:prstClr>
                  </a:solidFill>
                </a:rPr>
                <a:t>Centre for Biodiversity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6314" y="3915599"/>
              <a:ext cx="33886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5B9BD5">
                      <a:lumMod val="75000"/>
                    </a:srgbClr>
                  </a:solidFill>
                </a:rPr>
                <a:t>TBRC</a:t>
              </a:r>
            </a:p>
            <a:p>
              <a:r>
                <a:rPr lang="en-US" sz="1600" dirty="0">
                  <a:solidFill>
                    <a:prstClr val="white">
                      <a:lumMod val="50000"/>
                    </a:prstClr>
                  </a:solidFill>
                </a:rPr>
                <a:t>Thailand </a:t>
              </a:r>
              <a:r>
                <a:rPr lang="en-US" sz="1600" dirty="0" err="1">
                  <a:solidFill>
                    <a:prstClr val="white">
                      <a:lumMod val="50000"/>
                    </a:prstClr>
                  </a:solidFill>
                </a:rPr>
                <a:t>Bioresource</a:t>
              </a:r>
              <a:r>
                <a:rPr lang="en-US" sz="1600" dirty="0">
                  <a:solidFill>
                    <a:prstClr val="white">
                      <a:lumMod val="50000"/>
                    </a:prstClr>
                  </a:solidFill>
                </a:rPr>
                <a:t> Research Center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7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9_Default Design">
  <a:themeElements>
    <a:clrScheme name="7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9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1097</Words>
  <Application>Microsoft Macintosh PowerPoint</Application>
  <PresentationFormat>Custom</PresentationFormat>
  <Paragraphs>246</Paragraphs>
  <Slides>13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3_Office Theme</vt:lpstr>
      <vt:lpstr>Dividend</vt:lpstr>
      <vt:lpstr>5_Office Theme</vt:lpstr>
      <vt:lpstr>79_Default Design</vt:lpstr>
      <vt:lpstr>2_Office Theme</vt:lpstr>
      <vt:lpstr>4_Office Theme</vt:lpstr>
      <vt:lpstr>6_Office Theme</vt:lpstr>
      <vt:lpstr>PowerPoint Presentation</vt:lpstr>
      <vt:lpstr>PowerPoint Presentation</vt:lpstr>
      <vt:lpstr>PowerPoint Presentation</vt:lpstr>
      <vt:lpstr>Importance of Microbial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nstda.or.th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Sudarut Nuchawong</dc:creator>
  <cp:lastModifiedBy>Honglada Theotkiattikul</cp:lastModifiedBy>
  <cp:revision>103</cp:revision>
  <cp:lastPrinted>2018-04-04T06:29:30Z</cp:lastPrinted>
  <dcterms:created xsi:type="dcterms:W3CDTF">2017-09-08T02:51:30Z</dcterms:created>
  <dcterms:modified xsi:type="dcterms:W3CDTF">2018-04-25T03:28:23Z</dcterms:modified>
</cp:coreProperties>
</file>